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6" r:id="rId1"/>
  </p:sldMasterIdLst>
  <p:notesMasterIdLst>
    <p:notesMasterId r:id="rId3"/>
  </p:notesMasterIdLst>
  <p:handoutMasterIdLst>
    <p:handoutMasterId r:id="rId4"/>
  </p:handoutMasterIdLst>
  <p:sldIdLst>
    <p:sldId id="261" r:id="rId2"/>
  </p:sldIdLst>
  <p:sldSz cx="7775575" cy="10907713"/>
  <p:notesSz cx="6735763" cy="9866313"/>
  <p:kinsoku lang="ja-JP" invalStChars="、。，．・：；？！゛゜ヽヾゝゞ々ー’”）〕］｝〉》」』】°‰′″℃￠％ぁぃぅぇぉっゃゅょゎァィゥェォッャュョヮヵヶ!%),.:;?]}｡｣､･ｧｨｩｪｫｬｭｮｯｰﾞﾟ" invalEndChars="‘“（〔［｛〈《「『【￥＄$([\{｢￡"/>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userDrawn="1">
          <p15:clr>
            <a:srgbClr val="A4A3A4"/>
          </p15:clr>
        </p15:guide>
        <p15:guide id="2" pos="2449"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CC"/>
    <a:srgbClr val="FF3300"/>
    <a:srgbClr val="000099"/>
    <a:srgbClr val="0000FF"/>
    <a:srgbClr val="FFFF66"/>
    <a:srgbClr val="FF6600"/>
    <a:srgbClr val="663300"/>
    <a:srgbClr val="9C308D"/>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9515" autoAdjust="0"/>
  </p:normalViewPr>
  <p:slideViewPr>
    <p:cSldViewPr snapToGrid="0">
      <p:cViewPr varScale="1">
        <p:scale>
          <a:sx n="46" d="100"/>
          <a:sy n="46" d="100"/>
        </p:scale>
        <p:origin x="2214" y="72"/>
      </p:cViewPr>
      <p:guideLst>
        <p:guide orient="horz" pos="3435"/>
        <p:guide pos="2449"/>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9318" cy="493092"/>
          </a:xfrm>
          <a:prstGeom prst="rect">
            <a:avLst/>
          </a:prstGeom>
        </p:spPr>
        <p:txBody>
          <a:bodyPr vert="horz" lIns="85370" tIns="42683" rIns="85370" bIns="42683" rtlCol="0"/>
          <a:lstStyle>
            <a:lvl1pPr algn="l">
              <a:defRPr sz="1000"/>
            </a:lvl1pPr>
          </a:lstStyle>
          <a:p>
            <a:endParaRPr kumimoji="1" lang="ja-JP" altLang="en-US" dirty="0"/>
          </a:p>
        </p:txBody>
      </p:sp>
      <p:sp>
        <p:nvSpPr>
          <p:cNvPr id="3" name="日付プレースホルダー 2"/>
          <p:cNvSpPr>
            <a:spLocks noGrp="1"/>
          </p:cNvSpPr>
          <p:nvPr>
            <p:ph type="dt" sz="quarter" idx="1"/>
          </p:nvPr>
        </p:nvSpPr>
        <p:spPr>
          <a:xfrm>
            <a:off x="3814989" y="0"/>
            <a:ext cx="2919318" cy="493092"/>
          </a:xfrm>
          <a:prstGeom prst="rect">
            <a:avLst/>
          </a:prstGeom>
        </p:spPr>
        <p:txBody>
          <a:bodyPr vert="horz" lIns="85370" tIns="42683" rIns="85370" bIns="42683" rtlCol="0"/>
          <a:lstStyle>
            <a:lvl1pPr algn="r">
              <a:defRPr sz="1000"/>
            </a:lvl1pPr>
          </a:lstStyle>
          <a:p>
            <a:fld id="{EA4C0380-2DE9-498B-B68D-60B46204BA80}" type="datetimeFigureOut">
              <a:rPr kumimoji="1" lang="ja-JP" altLang="en-US" smtClean="0"/>
              <a:pPr/>
              <a:t>2019/1/9</a:t>
            </a:fld>
            <a:endParaRPr kumimoji="1" lang="ja-JP" altLang="en-US" dirty="0"/>
          </a:p>
        </p:txBody>
      </p:sp>
      <p:sp>
        <p:nvSpPr>
          <p:cNvPr id="4" name="フッター プレースホルダー 3"/>
          <p:cNvSpPr>
            <a:spLocks noGrp="1"/>
          </p:cNvSpPr>
          <p:nvPr>
            <p:ph type="ftr" sz="quarter" idx="2"/>
          </p:nvPr>
        </p:nvSpPr>
        <p:spPr>
          <a:xfrm>
            <a:off x="5" y="9371728"/>
            <a:ext cx="2919318" cy="493091"/>
          </a:xfrm>
          <a:prstGeom prst="rect">
            <a:avLst/>
          </a:prstGeom>
        </p:spPr>
        <p:txBody>
          <a:bodyPr vert="horz" lIns="85370" tIns="42683" rIns="85370" bIns="42683" rtlCol="0" anchor="b"/>
          <a:lstStyle>
            <a:lvl1pPr algn="l">
              <a:defRPr sz="1000"/>
            </a:lvl1pPr>
          </a:lstStyle>
          <a:p>
            <a:endParaRPr kumimoji="1" lang="ja-JP" altLang="en-US" dirty="0"/>
          </a:p>
        </p:txBody>
      </p:sp>
      <p:sp>
        <p:nvSpPr>
          <p:cNvPr id="5" name="スライド番号プレースホルダー 4"/>
          <p:cNvSpPr>
            <a:spLocks noGrp="1"/>
          </p:cNvSpPr>
          <p:nvPr>
            <p:ph type="sldNum" sz="quarter" idx="3"/>
          </p:nvPr>
        </p:nvSpPr>
        <p:spPr>
          <a:xfrm>
            <a:off x="3814989" y="9371728"/>
            <a:ext cx="2919318" cy="493091"/>
          </a:xfrm>
          <a:prstGeom prst="rect">
            <a:avLst/>
          </a:prstGeom>
        </p:spPr>
        <p:txBody>
          <a:bodyPr vert="horz" lIns="85370" tIns="42683" rIns="85370" bIns="42683" rtlCol="0" anchor="b"/>
          <a:lstStyle>
            <a:lvl1pPr algn="r">
              <a:defRPr sz="1000"/>
            </a:lvl1pPr>
          </a:lstStyle>
          <a:p>
            <a:fld id="{78A262EF-70DF-4926-8929-0A60A2E81DC8}" type="slidenum">
              <a:rPr kumimoji="1" lang="ja-JP" altLang="en-US" smtClean="0"/>
              <a:pPr/>
              <a:t>‹#›</a:t>
            </a:fld>
            <a:endParaRPr kumimoji="1" lang="ja-JP" altLang="en-US" dirty="0"/>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3"/>
            <a:ext cx="2918830" cy="495027"/>
          </a:xfrm>
          <a:prstGeom prst="rect">
            <a:avLst/>
          </a:prstGeom>
        </p:spPr>
        <p:txBody>
          <a:bodyPr vert="horz" lIns="90715" tIns="45359" rIns="90715" bIns="45359" rtlCol="0"/>
          <a:lstStyle>
            <a:lvl1pPr algn="l">
              <a:defRPr sz="1000"/>
            </a:lvl1pPr>
          </a:lstStyle>
          <a:p>
            <a:endParaRPr kumimoji="1" lang="ja-JP" altLang="en-US" dirty="0"/>
          </a:p>
        </p:txBody>
      </p:sp>
      <p:sp>
        <p:nvSpPr>
          <p:cNvPr id="3" name="日付プレースホルダー 2"/>
          <p:cNvSpPr>
            <a:spLocks noGrp="1"/>
          </p:cNvSpPr>
          <p:nvPr>
            <p:ph type="dt" idx="1"/>
          </p:nvPr>
        </p:nvSpPr>
        <p:spPr>
          <a:xfrm>
            <a:off x="3815381" y="3"/>
            <a:ext cx="2918830" cy="495027"/>
          </a:xfrm>
          <a:prstGeom prst="rect">
            <a:avLst/>
          </a:prstGeom>
        </p:spPr>
        <p:txBody>
          <a:bodyPr vert="horz" lIns="90715" tIns="45359" rIns="90715" bIns="45359" rtlCol="0"/>
          <a:lstStyle>
            <a:lvl1pPr algn="r">
              <a:defRPr sz="1000"/>
            </a:lvl1pPr>
          </a:lstStyle>
          <a:p>
            <a:fld id="{70F99883-74AE-4A2C-81B7-5B86A08198C0}" type="datetimeFigureOut">
              <a:rPr kumimoji="1" lang="ja-JP" altLang="en-US" smtClean="0"/>
              <a:pPr/>
              <a:t>2019/1/9</a:t>
            </a:fld>
            <a:endParaRPr kumimoji="1" lang="ja-JP" altLang="en-US" dirty="0"/>
          </a:p>
        </p:txBody>
      </p:sp>
      <p:sp>
        <p:nvSpPr>
          <p:cNvPr id="4" name="スライド イメージ プレースホルダー 3"/>
          <p:cNvSpPr>
            <a:spLocks noGrp="1" noRot="1" noChangeAspect="1"/>
          </p:cNvSpPr>
          <p:nvPr>
            <p:ph type="sldImg" idx="2"/>
          </p:nvPr>
        </p:nvSpPr>
        <p:spPr>
          <a:xfrm>
            <a:off x="2181225" y="1233488"/>
            <a:ext cx="2373313" cy="3330575"/>
          </a:xfrm>
          <a:prstGeom prst="rect">
            <a:avLst/>
          </a:prstGeom>
          <a:noFill/>
          <a:ln w="12700">
            <a:solidFill>
              <a:prstClr val="black"/>
            </a:solidFill>
          </a:ln>
        </p:spPr>
        <p:txBody>
          <a:bodyPr vert="horz" lIns="90715" tIns="45359" rIns="90715" bIns="45359" rtlCol="0" anchor="ctr"/>
          <a:lstStyle/>
          <a:p>
            <a:endParaRPr lang="ja-JP" altLang="en-US" dirty="0"/>
          </a:p>
        </p:txBody>
      </p:sp>
      <p:sp>
        <p:nvSpPr>
          <p:cNvPr id="5" name="ノート プレースホルダー 4"/>
          <p:cNvSpPr>
            <a:spLocks noGrp="1"/>
          </p:cNvSpPr>
          <p:nvPr>
            <p:ph type="body" sz="quarter" idx="3"/>
          </p:nvPr>
        </p:nvSpPr>
        <p:spPr>
          <a:xfrm>
            <a:off x="673577" y="4748169"/>
            <a:ext cx="5388610" cy="3884861"/>
          </a:xfrm>
          <a:prstGeom prst="rect">
            <a:avLst/>
          </a:prstGeom>
        </p:spPr>
        <p:txBody>
          <a:bodyPr vert="horz" lIns="90715" tIns="45359" rIns="90715" bIns="453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371290"/>
            <a:ext cx="2918830" cy="495026"/>
          </a:xfrm>
          <a:prstGeom prst="rect">
            <a:avLst/>
          </a:prstGeom>
        </p:spPr>
        <p:txBody>
          <a:bodyPr vert="horz" lIns="90715" tIns="45359" rIns="90715" bIns="45359" rtlCol="0" anchor="b"/>
          <a:lstStyle>
            <a:lvl1pPr algn="l">
              <a:defRPr sz="1000"/>
            </a:lvl1pPr>
          </a:lstStyle>
          <a:p>
            <a:endParaRPr kumimoji="1" lang="ja-JP" altLang="en-US" dirty="0"/>
          </a:p>
        </p:txBody>
      </p:sp>
      <p:sp>
        <p:nvSpPr>
          <p:cNvPr id="7" name="スライド番号プレースホルダー 6"/>
          <p:cNvSpPr>
            <a:spLocks noGrp="1"/>
          </p:cNvSpPr>
          <p:nvPr>
            <p:ph type="sldNum" sz="quarter" idx="5"/>
          </p:nvPr>
        </p:nvSpPr>
        <p:spPr>
          <a:xfrm>
            <a:off x="3815381" y="9371290"/>
            <a:ext cx="2918830" cy="495026"/>
          </a:xfrm>
          <a:prstGeom prst="rect">
            <a:avLst/>
          </a:prstGeom>
        </p:spPr>
        <p:txBody>
          <a:bodyPr vert="horz" lIns="90715" tIns="45359" rIns="90715" bIns="45359" rtlCol="0" anchor="b"/>
          <a:lstStyle>
            <a:lvl1pPr algn="r">
              <a:defRPr sz="1000"/>
            </a:lvl1pPr>
          </a:lstStyle>
          <a:p>
            <a:fld id="{ACD93CC5-A9B8-46A1-B8C3-70AA73E05DA2}" type="slidenum">
              <a:rPr kumimoji="1" lang="ja-JP" altLang="en-US" smtClean="0"/>
              <a:pPr/>
              <a:t>‹#›</a:t>
            </a:fld>
            <a:endParaRPr kumimoji="1" lang="ja-JP" altLang="en-US" dirty="0"/>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9"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8" y="5729077"/>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7"/>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7"/>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3" y="2719359"/>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3" y="7299588"/>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5"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3"/>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3"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3"/>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3"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9" y="10109202"/>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1/9/2019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6" y="10109202"/>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4" y="10109202"/>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erver-win\share\アスクル関連\Askul_Parts_1216\DATA\014_914d_seminar\back.png"/>
          <p:cNvPicPr>
            <a:picLocks noChangeAspect="1" noChangeArrowheads="1"/>
          </p:cNvPicPr>
          <p:nvPr/>
        </p:nvPicPr>
        <p:blipFill>
          <a:blip r:embed="rId2" cstate="print"/>
          <a:srcRect/>
          <a:stretch>
            <a:fillRect/>
          </a:stretch>
        </p:blipFill>
        <p:spPr bwMode="auto">
          <a:xfrm>
            <a:off x="0" y="3368"/>
            <a:ext cx="7786983" cy="10914490"/>
          </a:xfrm>
          <a:prstGeom prst="rect">
            <a:avLst/>
          </a:prstGeom>
          <a:noFill/>
        </p:spPr>
      </p:pic>
      <p:cxnSp>
        <p:nvCxnSpPr>
          <p:cNvPr id="73" name="直線コネクタ 72"/>
          <p:cNvCxnSpPr/>
          <p:nvPr/>
        </p:nvCxnSpPr>
        <p:spPr>
          <a:xfrm>
            <a:off x="291979" y="540644"/>
            <a:ext cx="1342032" cy="9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423263" y="525166"/>
            <a:ext cx="1092324" cy="94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634011" y="397602"/>
            <a:ext cx="1662635" cy="430887"/>
          </a:xfrm>
          <a:prstGeom prst="rect">
            <a:avLst/>
          </a:prstGeom>
          <a:noFill/>
        </p:spPr>
        <p:txBody>
          <a:bodyPr wrap="none" rtlCol="0">
            <a:spAutoFit/>
          </a:bodyPr>
          <a:lstStyle/>
          <a:p>
            <a:r>
              <a:rPr lang="ja-JP" altLang="en-US" sz="2200" dirty="0">
                <a:latin typeface="メイリオ" panose="020B0604030504040204" pitchFamily="50" charset="-128"/>
                <a:ea typeface="メイリオ" panose="020B0604030504040204" pitchFamily="50" charset="-128"/>
              </a:rPr>
              <a:t>平成</a:t>
            </a:r>
            <a:r>
              <a:rPr lang="en-US" altLang="ja-JP" sz="2200" dirty="0">
                <a:latin typeface="メイリオ" panose="020B0604030504040204" pitchFamily="50" charset="-128"/>
                <a:ea typeface="メイリオ" panose="020B0604030504040204" pitchFamily="50" charset="-128"/>
              </a:rPr>
              <a:t>30</a:t>
            </a:r>
            <a:r>
              <a:rPr lang="ja-JP" altLang="en-US" sz="2200" dirty="0">
                <a:latin typeface="メイリオ" panose="020B0604030504040204" pitchFamily="50" charset="-128"/>
                <a:ea typeface="メイリオ" panose="020B0604030504040204" pitchFamily="50" charset="-128"/>
              </a:rPr>
              <a:t>年度</a:t>
            </a:r>
          </a:p>
        </p:txBody>
      </p:sp>
      <p:sp>
        <p:nvSpPr>
          <p:cNvPr id="103" name="テキスト ボックス 102"/>
          <p:cNvSpPr txBox="1"/>
          <p:nvPr/>
        </p:nvSpPr>
        <p:spPr>
          <a:xfrm>
            <a:off x="1569649" y="949469"/>
            <a:ext cx="4769254" cy="400110"/>
          </a:xfrm>
          <a:prstGeom prst="rect">
            <a:avLst/>
          </a:prstGeom>
          <a:noFill/>
        </p:spPr>
        <p:txBody>
          <a:bodyPr wrap="none" rtlCol="0">
            <a:spAutoFit/>
          </a:bodyPr>
          <a:lstStyle/>
          <a:p>
            <a:pPr algn="ctr"/>
            <a:r>
              <a:rPr lang="ja-JP" altLang="en-US" sz="2000" spc="1250" dirty="0">
                <a:latin typeface="HG明朝B" panose="02020809000000000000" pitchFamily="17" charset="-128"/>
                <a:ea typeface="HG明朝B" panose="02020809000000000000" pitchFamily="17" charset="-128"/>
              </a:rPr>
              <a:t>五所川原市の未来を創る</a:t>
            </a:r>
          </a:p>
        </p:txBody>
      </p:sp>
      <p:pic>
        <p:nvPicPr>
          <p:cNvPr id="1028" name="Picture 4" descr="\\Server-win\share\アスクル関連\Askul_Parts_1216\DATA\013_913d_seminar\waku.png"/>
          <p:cNvPicPr>
            <a:picLocks noChangeAspect="1" noChangeArrowheads="1"/>
          </p:cNvPicPr>
          <p:nvPr/>
        </p:nvPicPr>
        <p:blipFill>
          <a:blip r:embed="rId3" cstate="print"/>
          <a:srcRect/>
          <a:stretch>
            <a:fillRect/>
          </a:stretch>
        </p:blipFill>
        <p:spPr bwMode="auto">
          <a:xfrm>
            <a:off x="375642" y="7975096"/>
            <a:ext cx="3841439" cy="1857101"/>
          </a:xfrm>
          <a:prstGeom prst="rect">
            <a:avLst/>
          </a:prstGeom>
          <a:noFill/>
        </p:spPr>
      </p:pic>
      <p:pic>
        <p:nvPicPr>
          <p:cNvPr id="15" name="Picture 4" descr="\\Server-win\share\アスクル関連\Askul_Parts_1216\DATA\013_913d_seminar\waku.png"/>
          <p:cNvPicPr>
            <a:picLocks noChangeAspect="1" noChangeArrowheads="1"/>
          </p:cNvPicPr>
          <p:nvPr/>
        </p:nvPicPr>
        <p:blipFill>
          <a:blip r:embed="rId3" cstate="print"/>
          <a:srcRect/>
          <a:stretch>
            <a:fillRect/>
          </a:stretch>
        </p:blipFill>
        <p:spPr bwMode="auto">
          <a:xfrm>
            <a:off x="369621" y="6155019"/>
            <a:ext cx="3846440" cy="1733492"/>
          </a:xfrm>
          <a:prstGeom prst="rect">
            <a:avLst/>
          </a:prstGeom>
          <a:noFill/>
        </p:spPr>
      </p:pic>
      <p:sp>
        <p:nvSpPr>
          <p:cNvPr id="33" name="テキスト ボックス 32"/>
          <p:cNvSpPr txBox="1"/>
          <p:nvPr/>
        </p:nvSpPr>
        <p:spPr>
          <a:xfrm>
            <a:off x="369621" y="6271284"/>
            <a:ext cx="3784442" cy="1569660"/>
          </a:xfrm>
          <a:prstGeom prst="rect">
            <a:avLst/>
          </a:prstGeom>
          <a:noFill/>
        </p:spPr>
        <p:txBody>
          <a:bodyPr wrap="square" rtlCol="0" anchor="ctr">
            <a:spAutoFit/>
          </a:bodyPr>
          <a:lstStyle/>
          <a:p>
            <a:r>
              <a:rPr lang="ja-JP" altLang="en-US" sz="1600" spc="-150" dirty="0">
                <a:latin typeface="メイリオ" panose="020B0604030504040204" pitchFamily="50" charset="-128"/>
                <a:ea typeface="メイリオ" panose="020B0604030504040204" pitchFamily="50" charset="-128"/>
              </a:rPr>
              <a:t>１回目</a:t>
            </a:r>
            <a:r>
              <a:rPr lang="ja-JP" altLang="en-US" sz="1400" spc="-150" dirty="0">
                <a:latin typeface="メイリオ" panose="020B0604030504040204" pitchFamily="50" charset="-128"/>
                <a:ea typeface="メイリオ" panose="020B0604030504040204" pitchFamily="50" charset="-128"/>
              </a:rPr>
              <a:t>：平成</a:t>
            </a:r>
            <a:r>
              <a:rPr lang="ja-JP" altLang="en-US" sz="2000" b="1" spc="-150" dirty="0">
                <a:latin typeface="メイリオ" panose="020B0604030504040204" pitchFamily="50" charset="-128"/>
                <a:ea typeface="メイリオ" panose="020B0604030504040204" pitchFamily="50" charset="-128"/>
              </a:rPr>
              <a:t>３１</a:t>
            </a:r>
            <a:r>
              <a:rPr lang="ja-JP" altLang="en-US" sz="1400" spc="-150" dirty="0">
                <a:latin typeface="メイリオ" panose="020B0604030504040204" pitchFamily="50" charset="-128"/>
                <a:ea typeface="メイリオ" panose="020B0604030504040204" pitchFamily="50" charset="-128"/>
              </a:rPr>
              <a:t>年</a:t>
            </a:r>
            <a:r>
              <a:rPr lang="ja-JP" altLang="en-US" sz="2000" b="1" spc="-150" dirty="0">
                <a:latin typeface="メイリオ" panose="020B0604030504040204" pitchFamily="50" charset="-128"/>
                <a:ea typeface="メイリオ" panose="020B0604030504040204" pitchFamily="50" charset="-128"/>
              </a:rPr>
              <a:t>２</a:t>
            </a:r>
            <a:r>
              <a:rPr lang="ja-JP" altLang="en-US" sz="1400" spc="-150" dirty="0">
                <a:latin typeface="メイリオ" panose="020B0604030504040204" pitchFamily="50" charset="-128"/>
                <a:ea typeface="メイリオ" panose="020B0604030504040204" pitchFamily="50" charset="-128"/>
              </a:rPr>
              <a:t>月</a:t>
            </a:r>
            <a:r>
              <a:rPr lang="ja-JP" altLang="en-US" sz="2000" b="1" spc="-150" dirty="0">
                <a:latin typeface="メイリオ" panose="020B0604030504040204" pitchFamily="50" charset="-128"/>
                <a:ea typeface="メイリオ" panose="020B0604030504040204" pitchFamily="50" charset="-128"/>
              </a:rPr>
              <a:t>１６</a:t>
            </a:r>
            <a:r>
              <a:rPr lang="ja-JP" altLang="en-US" sz="1400" spc="-150" dirty="0">
                <a:latin typeface="メイリオ" panose="020B0604030504040204" pitchFamily="50" charset="-128"/>
                <a:ea typeface="メイリオ" panose="020B0604030504040204" pitchFamily="50" charset="-128"/>
              </a:rPr>
              <a:t>日</a:t>
            </a:r>
            <a:r>
              <a:rPr lang="en-US" altLang="ja-JP" sz="1400" spc="-150" dirty="0">
                <a:latin typeface="メイリオ" panose="020B0604030504040204" pitchFamily="50" charset="-128"/>
                <a:ea typeface="メイリオ" panose="020B0604030504040204" pitchFamily="50" charset="-128"/>
              </a:rPr>
              <a:t>(</a:t>
            </a:r>
            <a:r>
              <a:rPr lang="ja-JP" altLang="en-US" sz="1800" b="1" spc="-150" dirty="0">
                <a:latin typeface="メイリオ" panose="020B0604030504040204" pitchFamily="50" charset="-128"/>
                <a:ea typeface="メイリオ" panose="020B0604030504040204" pitchFamily="50" charset="-128"/>
              </a:rPr>
              <a:t>土</a:t>
            </a:r>
            <a:r>
              <a:rPr lang="en-US" altLang="ja-JP" sz="1400" spc="-150" dirty="0">
                <a:latin typeface="メイリオ" panose="020B0604030504040204" pitchFamily="50" charset="-128"/>
                <a:ea typeface="メイリオ" panose="020B0604030504040204" pitchFamily="50" charset="-128"/>
              </a:rPr>
              <a:t>)</a:t>
            </a:r>
            <a:r>
              <a:rPr lang="ja-JP" altLang="en-US" sz="1400" spc="-150" dirty="0">
                <a:latin typeface="メイリオ" panose="020B0604030504040204" pitchFamily="50" charset="-128"/>
                <a:ea typeface="メイリオ" panose="020B0604030504040204" pitchFamily="50" charset="-128"/>
              </a:rPr>
              <a:t>　</a:t>
            </a:r>
            <a:endParaRPr lang="en-US" altLang="ja-JP" sz="1400" spc="-150" dirty="0">
              <a:latin typeface="メイリオ" panose="020B0604030504040204" pitchFamily="50" charset="-128"/>
              <a:ea typeface="メイリオ" panose="020B0604030504040204" pitchFamily="50" charset="-128"/>
            </a:endParaRPr>
          </a:p>
          <a:p>
            <a:r>
              <a:rPr lang="ja-JP" altLang="en-US" sz="1400" spc="-150" dirty="0">
                <a:latin typeface="メイリオ" panose="020B0604030504040204" pitchFamily="50" charset="-128"/>
                <a:ea typeface="メイリオ" panose="020B0604030504040204" pitchFamily="50" charset="-128"/>
              </a:rPr>
              <a:t>　　　　　</a:t>
            </a:r>
            <a:r>
              <a:rPr lang="ja-JP" altLang="en-US" sz="1400" b="1" spc="-150" dirty="0">
                <a:latin typeface="メイリオ" panose="020B0604030504040204" pitchFamily="50" charset="-128"/>
                <a:ea typeface="メイリオ" panose="020B0604030504040204" pitchFamily="50" charset="-128"/>
              </a:rPr>
              <a:t>１３</a:t>
            </a:r>
            <a:r>
              <a:rPr lang="en-US" altLang="ja-JP" sz="1400" b="1" spc="-150" dirty="0">
                <a:latin typeface="メイリオ" panose="020B0604030504040204" pitchFamily="50" charset="-128"/>
                <a:ea typeface="メイリオ" panose="020B0604030504040204" pitchFamily="50" charset="-128"/>
              </a:rPr>
              <a:t>:</a:t>
            </a:r>
            <a:r>
              <a:rPr lang="ja-JP" altLang="en-US" sz="1400" b="1" spc="-150" dirty="0">
                <a:latin typeface="メイリオ" panose="020B0604030504040204" pitchFamily="50" charset="-128"/>
                <a:ea typeface="メイリオ" panose="020B0604030504040204" pitchFamily="50" charset="-128"/>
              </a:rPr>
              <a:t>００～１７：００</a:t>
            </a:r>
          </a:p>
          <a:p>
            <a:r>
              <a:rPr lang="ja-JP" altLang="en-US" sz="1400" spc="-150" dirty="0">
                <a:latin typeface="メイリオ" panose="020B0604030504040204" pitchFamily="50" charset="-128"/>
                <a:ea typeface="メイリオ" panose="020B0604030504040204" pitchFamily="50" charset="-128"/>
              </a:rPr>
              <a:t>場　  所：五所川原市役所</a:t>
            </a:r>
            <a:endParaRPr lang="en-US" altLang="ja-JP" sz="1400" spc="-150" dirty="0">
              <a:latin typeface="メイリオ" panose="020B0604030504040204" pitchFamily="50" charset="-128"/>
              <a:ea typeface="メイリオ" panose="020B0604030504040204" pitchFamily="50" charset="-128"/>
            </a:endParaRPr>
          </a:p>
          <a:p>
            <a:r>
              <a:rPr lang="ja-JP" altLang="en-US" sz="1200" spc="-150" dirty="0" smtClean="0">
                <a:latin typeface="メイリオ" panose="020B0604030504040204" pitchFamily="50" charset="-128"/>
                <a:ea typeface="メイリオ" panose="020B0604030504040204" pitchFamily="50" charset="-128"/>
              </a:rPr>
              <a:t>（五所川原市字布屋</a:t>
            </a:r>
            <a:r>
              <a:rPr lang="en-US" altLang="ja-JP" sz="1200" spc="-150" dirty="0" smtClean="0">
                <a:latin typeface="メイリオ" panose="020B0604030504040204" pitchFamily="50" charset="-128"/>
                <a:ea typeface="メイリオ" panose="020B0604030504040204" pitchFamily="50" charset="-128"/>
              </a:rPr>
              <a:t> </a:t>
            </a:r>
            <a:r>
              <a:rPr lang="ja-JP" altLang="en-US" sz="1200" spc="-150" dirty="0" smtClean="0">
                <a:latin typeface="メイリオ" panose="020B0604030504040204" pitchFamily="50" charset="-128"/>
                <a:ea typeface="メイリオ" panose="020B0604030504040204" pitchFamily="50" charset="-128"/>
              </a:rPr>
              <a:t>町</a:t>
            </a:r>
            <a:r>
              <a:rPr lang="en-US" altLang="ja-JP" sz="1200" spc="-150" dirty="0" smtClean="0">
                <a:latin typeface="メイリオ" panose="020B0604030504040204" pitchFamily="50" charset="-128"/>
                <a:ea typeface="メイリオ" panose="020B0604030504040204" pitchFamily="50" charset="-128"/>
              </a:rPr>
              <a:t>41</a:t>
            </a:r>
            <a:r>
              <a:rPr lang="ja-JP" altLang="en-US" sz="1200" spc="-150" dirty="0" smtClean="0">
                <a:latin typeface="メイリオ" panose="020B0604030504040204" pitchFamily="50" charset="-128"/>
                <a:ea typeface="メイリオ" panose="020B0604030504040204" pitchFamily="50" charset="-128"/>
              </a:rPr>
              <a:t>番地</a:t>
            </a:r>
            <a:r>
              <a:rPr lang="en-US" altLang="ja-JP" sz="1200" spc="-150" dirty="0" smtClean="0">
                <a:latin typeface="メイリオ" panose="020B0604030504040204" pitchFamily="50" charset="-128"/>
                <a:ea typeface="メイリオ" panose="020B0604030504040204" pitchFamily="50" charset="-128"/>
              </a:rPr>
              <a:t>1</a:t>
            </a:r>
            <a:r>
              <a:rPr lang="ja-JP" altLang="en-US" sz="1200" spc="-150" dirty="0" smtClean="0">
                <a:latin typeface="メイリオ" panose="020B0604030504040204" pitchFamily="50" charset="-128"/>
                <a:ea typeface="メイリオ" panose="020B0604030504040204" pitchFamily="50" charset="-128"/>
              </a:rPr>
              <a:t>　</a:t>
            </a:r>
            <a:r>
              <a:rPr lang="en-US" altLang="ja-JP" sz="1200" spc="-150" dirty="0" smtClean="0">
                <a:latin typeface="メイリオ" panose="020B0604030504040204" pitchFamily="50" charset="-128"/>
                <a:ea typeface="メイリオ" panose="020B0604030504040204" pitchFamily="50" charset="-128"/>
              </a:rPr>
              <a:t>2</a:t>
            </a:r>
            <a:r>
              <a:rPr lang="ja-JP" altLang="en-US" sz="1200" spc="-150" dirty="0" smtClean="0">
                <a:latin typeface="メイリオ" panose="020B0604030504040204" pitchFamily="50" charset="-128"/>
                <a:ea typeface="メイリオ" panose="020B0604030504040204" pitchFamily="50" charset="-128"/>
              </a:rPr>
              <a:t>階　会議室</a:t>
            </a:r>
            <a:r>
              <a:rPr lang="en-US" altLang="ja-JP" sz="1200" spc="-150" dirty="0" smtClean="0">
                <a:latin typeface="メイリオ" panose="020B0604030504040204" pitchFamily="50" charset="-128"/>
                <a:ea typeface="メイリオ" panose="020B0604030504040204" pitchFamily="50" charset="-128"/>
              </a:rPr>
              <a:t>B</a:t>
            </a:r>
            <a:r>
              <a:rPr lang="ja-JP" altLang="en-US" sz="1200" spc="-150" dirty="0" smtClean="0">
                <a:latin typeface="メイリオ" panose="020B0604030504040204" pitchFamily="50" charset="-128"/>
                <a:ea typeface="メイリオ" panose="020B0604030504040204" pitchFamily="50" charset="-128"/>
              </a:rPr>
              <a:t>・</a:t>
            </a:r>
            <a:r>
              <a:rPr lang="en-US" altLang="ja-JP" sz="1200" spc="-150" dirty="0" smtClean="0">
                <a:latin typeface="メイリオ" panose="020B0604030504040204" pitchFamily="50" charset="-128"/>
                <a:ea typeface="メイリオ" panose="020B0604030504040204" pitchFamily="50" charset="-128"/>
              </a:rPr>
              <a:t>C</a:t>
            </a:r>
            <a:r>
              <a:rPr lang="ja-JP" altLang="en-US" sz="1200" spc="-150" dirty="0" smtClean="0">
                <a:latin typeface="メイリオ" panose="020B0604030504040204" pitchFamily="50" charset="-128"/>
                <a:ea typeface="メイリオ" panose="020B0604030504040204" pitchFamily="50" charset="-128"/>
              </a:rPr>
              <a:t>）</a:t>
            </a:r>
            <a:endParaRPr lang="en-US" altLang="ja-JP" sz="1200" spc="-150" dirty="0" smtClean="0">
              <a:latin typeface="メイリオ" panose="020B0604030504040204" pitchFamily="50" charset="-128"/>
              <a:ea typeface="メイリオ" panose="020B0604030504040204" pitchFamily="50" charset="-128"/>
            </a:endParaRPr>
          </a:p>
          <a:p>
            <a:endParaRPr lang="en-US" altLang="ja-JP" sz="1200" spc="-150" dirty="0" smtClean="0">
              <a:latin typeface="メイリオ" panose="020B0604030504040204" pitchFamily="50" charset="-128"/>
              <a:ea typeface="メイリオ" panose="020B0604030504040204" pitchFamily="50" charset="-128"/>
            </a:endParaRPr>
          </a:p>
          <a:p>
            <a:r>
              <a:rPr lang="ja-JP" altLang="en-US" sz="1200" spc="-150" dirty="0" smtClean="0">
                <a:latin typeface="メイリオ" panose="020B0604030504040204" pitchFamily="50" charset="-128"/>
                <a:ea typeface="メイリオ" panose="020B0604030504040204" pitchFamily="50" charset="-128"/>
              </a:rPr>
              <a:t>テーマ「在宅医療介護連携に必要なコミュニケーションスキルの向上～利用者・家族への接し方」</a:t>
            </a:r>
            <a:endParaRPr lang="en-US" altLang="ja-JP" sz="1200" spc="-15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4234316" y="9181555"/>
            <a:ext cx="2968053" cy="307777"/>
          </a:xfrm>
          <a:prstGeom prst="rect">
            <a:avLst/>
          </a:prstGeom>
          <a:noFill/>
        </p:spPr>
        <p:txBody>
          <a:bodyPr wrap="square" rtlCol="0" anchor="ctr">
            <a:spAutoFit/>
          </a:bodyPr>
          <a:lstStyle/>
          <a:p>
            <a:r>
              <a:rPr lang="en-US" altLang="ja-JP" sz="1400" b="1" dirty="0" smtClean="0">
                <a:solidFill>
                  <a:schemeClr val="bg1"/>
                </a:solidFill>
                <a:latin typeface="ＤＦＧ平成明朝体W5" pitchFamily="18" charset="-128"/>
                <a:ea typeface="ＤＦＧ平成明朝体W5" pitchFamily="18" charset="-128"/>
              </a:rPr>
              <a:t>【</a:t>
            </a:r>
            <a:r>
              <a:rPr lang="ja-JP" altLang="en-US" sz="1400" b="1" dirty="0" smtClean="0">
                <a:solidFill>
                  <a:schemeClr val="bg1"/>
                </a:solidFill>
                <a:latin typeface="ＤＦＧ平成明朝体W5" pitchFamily="18" charset="-128"/>
                <a:ea typeface="ＤＦＧ平成明朝体W5" pitchFamily="18" charset="-128"/>
              </a:rPr>
              <a:t>お問い合わせ</a:t>
            </a:r>
            <a:r>
              <a:rPr lang="ja-JP" altLang="en-US" sz="1400" b="1" dirty="0">
                <a:solidFill>
                  <a:schemeClr val="bg1"/>
                </a:solidFill>
                <a:latin typeface="ＤＦＧ平成明朝体W5" pitchFamily="18" charset="-128"/>
                <a:ea typeface="ＤＦＧ平成明朝体W5" pitchFamily="18" charset="-128"/>
              </a:rPr>
              <a:t>・</a:t>
            </a:r>
            <a:r>
              <a:rPr lang="ja-JP" altLang="en-US" sz="1400" b="1" dirty="0" smtClean="0">
                <a:solidFill>
                  <a:schemeClr val="bg1"/>
                </a:solidFill>
                <a:latin typeface="ＤＦＧ平成明朝体W5" pitchFamily="18" charset="-128"/>
                <a:ea typeface="ＤＦＧ平成明朝体W5" pitchFamily="18" charset="-128"/>
              </a:rPr>
              <a:t>お申し込み</a:t>
            </a:r>
            <a:r>
              <a:rPr lang="en-US" altLang="ja-JP" sz="1400" b="1" dirty="0" smtClean="0">
                <a:solidFill>
                  <a:schemeClr val="bg1"/>
                </a:solidFill>
                <a:latin typeface="ＤＦＧ平成明朝体W5" pitchFamily="18" charset="-128"/>
                <a:ea typeface="ＤＦＧ平成明朝体W5" pitchFamily="18" charset="-128"/>
              </a:rPr>
              <a:t>】</a:t>
            </a:r>
            <a:endParaRPr lang="ja-JP" altLang="en-US" sz="1400" b="1" dirty="0">
              <a:solidFill>
                <a:schemeClr val="bg1"/>
              </a:solidFill>
              <a:latin typeface="ＤＦＧ平成明朝体W5" pitchFamily="18" charset="-128"/>
              <a:ea typeface="ＤＦＧ平成明朝体W5" pitchFamily="18" charset="-128"/>
            </a:endParaRPr>
          </a:p>
        </p:txBody>
      </p:sp>
      <p:sp>
        <p:nvSpPr>
          <p:cNvPr id="40" name="テキスト ボックス 39"/>
          <p:cNvSpPr txBox="1"/>
          <p:nvPr/>
        </p:nvSpPr>
        <p:spPr>
          <a:xfrm>
            <a:off x="4225708" y="9424139"/>
            <a:ext cx="3723283" cy="338554"/>
          </a:xfrm>
          <a:prstGeom prst="rect">
            <a:avLst/>
          </a:prstGeom>
          <a:noFill/>
        </p:spPr>
        <p:txBody>
          <a:bodyPr wrap="square" rtlCol="0" anchor="ctr">
            <a:spAutoFit/>
          </a:bodyPr>
          <a:lstStyle/>
          <a:p>
            <a:r>
              <a:rPr lang="ja-JP" altLang="en-US" sz="1600" b="1" dirty="0">
                <a:solidFill>
                  <a:schemeClr val="bg1"/>
                </a:solidFill>
                <a:latin typeface="ＤＦＧ平成明朝体W5" pitchFamily="18" charset="-128"/>
                <a:ea typeface="ＤＦＧ平成明朝体W5" pitchFamily="18" charset="-128"/>
              </a:rPr>
              <a:t>五所川原市地域包括支援センター</a:t>
            </a:r>
          </a:p>
        </p:txBody>
      </p:sp>
      <p:sp>
        <p:nvSpPr>
          <p:cNvPr id="45" name="テキスト ボックス 44"/>
          <p:cNvSpPr txBox="1"/>
          <p:nvPr/>
        </p:nvSpPr>
        <p:spPr>
          <a:xfrm>
            <a:off x="4349189" y="9782382"/>
            <a:ext cx="819499" cy="369332"/>
          </a:xfrm>
          <a:prstGeom prst="rect">
            <a:avLst/>
          </a:prstGeom>
          <a:noFill/>
        </p:spPr>
        <p:txBody>
          <a:bodyPr wrap="square" rtlCol="0" anchor="ctr">
            <a:spAutoFit/>
          </a:bodyPr>
          <a:lstStyle/>
          <a:p>
            <a:r>
              <a:rPr lang="en-US" altLang="ja-JP" sz="1800" b="1" dirty="0">
                <a:solidFill>
                  <a:schemeClr val="bg1"/>
                </a:solidFill>
                <a:latin typeface="ＤＦＧ平成明朝体W5" pitchFamily="18" charset="-128"/>
                <a:ea typeface="ＤＦＧ平成明朝体W5" pitchFamily="18" charset="-128"/>
              </a:rPr>
              <a:t>TEL </a:t>
            </a:r>
            <a:r>
              <a:rPr lang="ja-JP" altLang="en-US" sz="1800" b="1" dirty="0">
                <a:solidFill>
                  <a:schemeClr val="bg1"/>
                </a:solidFill>
                <a:latin typeface="ＤＦＧ平成明朝体W5" pitchFamily="18" charset="-128"/>
                <a:ea typeface="ＤＦＧ平成明朝体W5" pitchFamily="18" charset="-128"/>
              </a:rPr>
              <a:t>：</a:t>
            </a:r>
            <a:endParaRPr lang="en-US" altLang="ja-JP" sz="1800" b="1" dirty="0">
              <a:solidFill>
                <a:schemeClr val="bg1"/>
              </a:solidFill>
              <a:latin typeface="ＤＦＧ平成明朝体W5" pitchFamily="18" charset="-128"/>
              <a:ea typeface="ＤＦＧ平成明朝体W5" pitchFamily="18" charset="-128"/>
            </a:endParaRPr>
          </a:p>
        </p:txBody>
      </p:sp>
      <p:sp>
        <p:nvSpPr>
          <p:cNvPr id="46" name="テキスト ボックス 45"/>
          <p:cNvSpPr txBox="1"/>
          <p:nvPr/>
        </p:nvSpPr>
        <p:spPr>
          <a:xfrm>
            <a:off x="4977055" y="9751604"/>
            <a:ext cx="2421171" cy="400110"/>
          </a:xfrm>
          <a:prstGeom prst="rect">
            <a:avLst/>
          </a:prstGeom>
          <a:noFill/>
        </p:spPr>
        <p:txBody>
          <a:bodyPr wrap="square" rtlCol="0" anchor="ctr">
            <a:spAutoFit/>
          </a:bodyPr>
          <a:lstStyle/>
          <a:p>
            <a:r>
              <a:rPr lang="en-US" altLang="ja-JP" sz="2000" b="1" kern="2000" spc="-150" dirty="0">
                <a:solidFill>
                  <a:schemeClr val="bg1"/>
                </a:solidFill>
                <a:latin typeface="ＤＦＧ平成明朝体W5" pitchFamily="18" charset="-128"/>
                <a:ea typeface="ＤＦＧ平成明朝体W5" pitchFamily="18" charset="-128"/>
              </a:rPr>
              <a:t>35-</a:t>
            </a:r>
            <a:r>
              <a:rPr lang="ja-JP" altLang="en-US" sz="2000" b="1" kern="2000" spc="-150" dirty="0">
                <a:solidFill>
                  <a:schemeClr val="bg1"/>
                </a:solidFill>
                <a:latin typeface="ＤＦＧ平成明朝体W5" pitchFamily="18" charset="-128"/>
                <a:ea typeface="ＤＦＧ平成明朝体W5" pitchFamily="18" charset="-128"/>
              </a:rPr>
              <a:t>２１１１（内線２４７０）</a:t>
            </a:r>
            <a:endParaRPr lang="en-US" altLang="ja-JP" sz="2000" b="1" kern="2000" spc="-150" dirty="0">
              <a:solidFill>
                <a:schemeClr val="bg1"/>
              </a:solidFill>
              <a:latin typeface="ＤＦＧ平成明朝体W5" pitchFamily="18" charset="-128"/>
              <a:ea typeface="ＤＦＧ平成明朝体W5" pitchFamily="18" charset="-128"/>
            </a:endParaRPr>
          </a:p>
        </p:txBody>
      </p:sp>
      <p:pic>
        <p:nvPicPr>
          <p:cNvPr id="1030" name="Picture 6" descr="\\Server-win\share\アスクル関連\Askul_Parts_1216\DATA\014_914d_seminar\maru.png"/>
          <p:cNvPicPr>
            <a:picLocks noChangeAspect="1" noChangeArrowheads="1"/>
          </p:cNvPicPr>
          <p:nvPr/>
        </p:nvPicPr>
        <p:blipFill>
          <a:blip r:embed="rId4" cstate="print"/>
          <a:srcRect/>
          <a:stretch>
            <a:fillRect/>
          </a:stretch>
        </p:blipFill>
        <p:spPr bwMode="auto">
          <a:xfrm>
            <a:off x="5932533" y="2267280"/>
            <a:ext cx="1308100" cy="1308100"/>
          </a:xfrm>
          <a:prstGeom prst="rect">
            <a:avLst/>
          </a:prstGeom>
          <a:noFill/>
        </p:spPr>
      </p:pic>
      <p:sp>
        <p:nvSpPr>
          <p:cNvPr id="104" name="テキスト ボックス 103"/>
          <p:cNvSpPr txBox="1"/>
          <p:nvPr/>
        </p:nvSpPr>
        <p:spPr>
          <a:xfrm rot="300000">
            <a:off x="6049169" y="2534535"/>
            <a:ext cx="1138774" cy="707886"/>
          </a:xfrm>
          <a:prstGeom prst="rect">
            <a:avLst/>
          </a:prstGeom>
          <a:noFill/>
        </p:spPr>
        <p:txBody>
          <a:bodyPr wrap="none" rtlCol="0">
            <a:spAutoFit/>
          </a:bodyPr>
          <a:lstStyle/>
          <a:p>
            <a:pPr algn="ctr"/>
            <a:r>
              <a:rPr lang="ja-JP" altLang="en-US" sz="2000" b="1" spc="480" dirty="0">
                <a:latin typeface="ＤＦＧ平成明朝体W5" pitchFamily="18" charset="-128"/>
                <a:ea typeface="ＤＦＧ平成明朝体W5" pitchFamily="18" charset="-128"/>
              </a:rPr>
              <a:t>参加費</a:t>
            </a:r>
          </a:p>
          <a:p>
            <a:pPr algn="ctr"/>
            <a:r>
              <a:rPr lang="ja-JP" altLang="en-US" sz="2000" b="1" spc="480" dirty="0">
                <a:latin typeface="ＤＦＧ平成明朝体W5" pitchFamily="18" charset="-128"/>
                <a:ea typeface="ＤＦＧ平成明朝体W5" pitchFamily="18" charset="-128"/>
              </a:rPr>
              <a:t>無料</a:t>
            </a:r>
          </a:p>
        </p:txBody>
      </p:sp>
      <p:sp>
        <p:nvSpPr>
          <p:cNvPr id="3" name="正方形/長方形 2"/>
          <p:cNvSpPr/>
          <p:nvPr/>
        </p:nvSpPr>
        <p:spPr>
          <a:xfrm>
            <a:off x="726838" y="1412459"/>
            <a:ext cx="6391493" cy="1446550"/>
          </a:xfrm>
          <a:prstGeom prst="rect">
            <a:avLst/>
          </a:prstGeom>
          <a:noFill/>
        </p:spPr>
        <p:txBody>
          <a:bodyPr wrap="none" lIns="91440" tIns="45720" rIns="91440" bIns="45720">
            <a:spAutoFit/>
          </a:bodyPr>
          <a:lstStyle/>
          <a:p>
            <a:pPr algn="ctr"/>
            <a:r>
              <a:rPr lang="ja-JP" altLang="en-US" sz="4400" dirty="0">
                <a:ln w="0"/>
                <a:latin typeface="HGS明朝B" panose="02020800000000000000" pitchFamily="18" charset="-128"/>
                <a:ea typeface="HGS明朝B" panose="02020800000000000000" pitchFamily="18" charset="-128"/>
              </a:rPr>
              <a:t>在宅医療介護連携を担う</a:t>
            </a:r>
            <a:endParaRPr lang="en-US" altLang="ja-JP" sz="4400" dirty="0">
              <a:ln w="0"/>
              <a:latin typeface="HGS明朝B" panose="02020800000000000000" pitchFamily="18" charset="-128"/>
              <a:ea typeface="HGS明朝B" panose="02020800000000000000" pitchFamily="18" charset="-128"/>
            </a:endParaRPr>
          </a:p>
          <a:p>
            <a:pPr algn="ctr"/>
            <a:r>
              <a:rPr lang="ja-JP" altLang="en-US" sz="4400" dirty="0">
                <a:ln w="0"/>
                <a:latin typeface="HGS明朝B" panose="02020800000000000000" pitchFamily="18" charset="-128"/>
                <a:ea typeface="HGS明朝B" panose="02020800000000000000" pitchFamily="18" charset="-128"/>
              </a:rPr>
              <a:t>人材育成研修</a:t>
            </a:r>
          </a:p>
        </p:txBody>
      </p:sp>
      <p:sp>
        <p:nvSpPr>
          <p:cNvPr id="7" name="正方形/長方形 6"/>
          <p:cNvSpPr/>
          <p:nvPr/>
        </p:nvSpPr>
        <p:spPr>
          <a:xfrm>
            <a:off x="291981" y="3614462"/>
            <a:ext cx="7022043" cy="1785104"/>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　介護が必要な状態となっても住み慣れた地域で自分らしい生活を人生の最後まで続けるためには、在宅医療・介護の連携の推進が重要です。</a:t>
            </a:r>
          </a:p>
          <a:p>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市においても地域の医療・介護関係者の連携の推進するため、地域の在宅医療を担う人材育成は重要であると考え、人材育成研修を企画いたしました。講師は、西片医療福祉研究会　認定医療社会福祉士　山田美代子先生です。今後研修では、スーパービジョンを得ながら、在宅医療のネットワークが構築されることを目指し、段階的に「看取り」、「グリーフケア」についての研修も企画していきたいと考えてお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つきましては、御多用中とは存じますが、万障繰り合わせの上ご参加いただきたくよろしくお願い申し上げます。</a:t>
            </a:r>
          </a:p>
        </p:txBody>
      </p:sp>
      <p:sp>
        <p:nvSpPr>
          <p:cNvPr id="54" name="テキスト ボックス 53"/>
          <p:cNvSpPr txBox="1"/>
          <p:nvPr/>
        </p:nvSpPr>
        <p:spPr>
          <a:xfrm>
            <a:off x="4378127" y="10079536"/>
            <a:ext cx="819499" cy="369332"/>
          </a:xfrm>
          <a:prstGeom prst="rect">
            <a:avLst/>
          </a:prstGeom>
          <a:noFill/>
        </p:spPr>
        <p:txBody>
          <a:bodyPr wrap="square" rtlCol="0" anchor="ctr">
            <a:spAutoFit/>
          </a:bodyPr>
          <a:lstStyle/>
          <a:p>
            <a:r>
              <a:rPr lang="en-US" altLang="ja-JP" sz="1800" b="1" dirty="0">
                <a:solidFill>
                  <a:schemeClr val="bg1"/>
                </a:solidFill>
                <a:latin typeface="ＤＦＧ平成明朝体W5" pitchFamily="18" charset="-128"/>
                <a:ea typeface="ＤＦＧ平成明朝体W5" pitchFamily="18" charset="-128"/>
              </a:rPr>
              <a:t>FAX</a:t>
            </a:r>
            <a:r>
              <a:rPr lang="en-US" altLang="ja-JP" sz="1800" dirty="0">
                <a:solidFill>
                  <a:schemeClr val="bg1"/>
                </a:solidFill>
                <a:latin typeface="ＤＦＧ平成明朝体W5" pitchFamily="18" charset="-128"/>
                <a:ea typeface="ＤＦＧ平成明朝体W5" pitchFamily="18" charset="-128"/>
              </a:rPr>
              <a:t> </a:t>
            </a:r>
            <a:r>
              <a:rPr lang="ja-JP" altLang="en-US" sz="1800" dirty="0">
                <a:solidFill>
                  <a:schemeClr val="bg1"/>
                </a:solidFill>
                <a:latin typeface="ＤＦＧ平成明朝体W5" pitchFamily="18" charset="-128"/>
                <a:ea typeface="ＤＦＧ平成明朝体W5" pitchFamily="18" charset="-128"/>
              </a:rPr>
              <a:t>：</a:t>
            </a:r>
            <a:endParaRPr lang="en-US" altLang="ja-JP" sz="1800" dirty="0">
              <a:solidFill>
                <a:schemeClr val="bg1"/>
              </a:solidFill>
              <a:latin typeface="ＤＦＧ平成明朝体W5" pitchFamily="18" charset="-128"/>
              <a:ea typeface="ＤＦＧ平成明朝体W5" pitchFamily="18" charset="-128"/>
            </a:endParaRPr>
          </a:p>
        </p:txBody>
      </p:sp>
      <p:sp>
        <p:nvSpPr>
          <p:cNvPr id="55" name="テキスト ボックス 54"/>
          <p:cNvSpPr txBox="1"/>
          <p:nvPr/>
        </p:nvSpPr>
        <p:spPr>
          <a:xfrm>
            <a:off x="4977055" y="10047477"/>
            <a:ext cx="2421171" cy="400110"/>
          </a:xfrm>
          <a:prstGeom prst="rect">
            <a:avLst/>
          </a:prstGeom>
          <a:noFill/>
        </p:spPr>
        <p:txBody>
          <a:bodyPr wrap="square" rtlCol="0" anchor="ctr">
            <a:spAutoFit/>
          </a:bodyPr>
          <a:lstStyle/>
          <a:p>
            <a:r>
              <a:rPr lang="en-US" altLang="ja-JP" sz="2000" b="1" kern="2000" spc="-150" dirty="0">
                <a:solidFill>
                  <a:schemeClr val="bg1"/>
                </a:solidFill>
                <a:latin typeface="ＤＦＧ平成明朝体W5" pitchFamily="18" charset="-128"/>
                <a:ea typeface="ＤＦＧ平成明朝体W5" pitchFamily="18" charset="-128"/>
              </a:rPr>
              <a:t>3</a:t>
            </a:r>
            <a:r>
              <a:rPr lang="ja-JP" altLang="en-US" sz="2000" b="1" kern="2000" spc="-150" dirty="0">
                <a:solidFill>
                  <a:schemeClr val="bg1"/>
                </a:solidFill>
                <a:latin typeface="ＤＦＧ平成明朝体W5" pitchFamily="18" charset="-128"/>
                <a:ea typeface="ＤＦＧ平成明朝体W5" pitchFamily="18" charset="-128"/>
              </a:rPr>
              <a:t>４</a:t>
            </a:r>
            <a:r>
              <a:rPr lang="en-US" altLang="ja-JP" sz="2000" b="1" kern="2000" spc="-150" dirty="0">
                <a:solidFill>
                  <a:schemeClr val="bg1"/>
                </a:solidFill>
                <a:latin typeface="ＤＦＧ平成明朝体W5" pitchFamily="18" charset="-128"/>
                <a:ea typeface="ＤＦＧ平成明朝体W5" pitchFamily="18" charset="-128"/>
              </a:rPr>
              <a:t>-</a:t>
            </a:r>
            <a:r>
              <a:rPr lang="ja-JP" altLang="en-US" sz="2000" b="1" kern="2000" spc="-150" dirty="0">
                <a:solidFill>
                  <a:schemeClr val="bg1"/>
                </a:solidFill>
                <a:latin typeface="ＤＦＧ平成明朝体W5" pitchFamily="18" charset="-128"/>
                <a:ea typeface="ＤＦＧ平成明朝体W5" pitchFamily="18" charset="-128"/>
              </a:rPr>
              <a:t>１０１８</a:t>
            </a:r>
            <a:endParaRPr lang="en-US" altLang="ja-JP" sz="2000" b="1" kern="2000" spc="-150" dirty="0">
              <a:solidFill>
                <a:schemeClr val="bg1"/>
              </a:solidFill>
              <a:latin typeface="ＤＦＧ平成明朝体W5" pitchFamily="18" charset="-128"/>
              <a:ea typeface="ＤＦＧ平成明朝体W5" pitchFamily="18" charset="-128"/>
            </a:endParaRPr>
          </a:p>
        </p:txBody>
      </p:sp>
      <p:sp>
        <p:nvSpPr>
          <p:cNvPr id="8" name="正方形/長方形 7"/>
          <p:cNvSpPr/>
          <p:nvPr/>
        </p:nvSpPr>
        <p:spPr>
          <a:xfrm>
            <a:off x="395472" y="8045322"/>
            <a:ext cx="3968529" cy="1046440"/>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２回目</a:t>
            </a:r>
            <a:r>
              <a:rPr lang="ja-JP" altLang="en-US" sz="1400" dirty="0">
                <a:latin typeface="メイリオ" panose="020B0604030504040204" pitchFamily="50" charset="-128"/>
                <a:ea typeface="メイリオ" panose="020B0604030504040204" pitchFamily="50" charset="-128"/>
              </a:rPr>
              <a:t>：平成</a:t>
            </a:r>
            <a:r>
              <a:rPr lang="ja-JP" altLang="en-US" sz="2000" b="1" dirty="0">
                <a:latin typeface="メイリオ" panose="020B0604030504040204" pitchFamily="50" charset="-128"/>
                <a:ea typeface="メイリオ" panose="020B0604030504040204" pitchFamily="50" charset="-128"/>
              </a:rPr>
              <a:t>３１</a:t>
            </a:r>
            <a:r>
              <a:rPr lang="ja-JP" altLang="en-US" sz="1400" dirty="0">
                <a:latin typeface="メイリオ" panose="020B0604030504040204" pitchFamily="50" charset="-128"/>
                <a:ea typeface="メイリオ" panose="020B0604030504040204" pitchFamily="50" charset="-128"/>
              </a:rPr>
              <a:t>年</a:t>
            </a:r>
            <a:r>
              <a:rPr lang="ja-JP" altLang="en-US" sz="2000" b="1" dirty="0">
                <a:latin typeface="メイリオ" panose="020B0604030504040204" pitchFamily="50" charset="-128"/>
                <a:ea typeface="メイリオ" panose="020B0604030504040204" pitchFamily="50" charset="-128"/>
              </a:rPr>
              <a:t>３</a:t>
            </a:r>
            <a:r>
              <a:rPr lang="ja-JP" altLang="en-US" sz="1400" dirty="0">
                <a:latin typeface="メイリオ" panose="020B0604030504040204" pitchFamily="50" charset="-128"/>
                <a:ea typeface="メイリオ" panose="020B0604030504040204" pitchFamily="50" charset="-128"/>
              </a:rPr>
              <a:t>月</a:t>
            </a:r>
            <a:r>
              <a:rPr lang="ja-JP" altLang="en-US" sz="2000" b="1" dirty="0">
                <a:latin typeface="メイリオ" panose="020B0604030504040204" pitchFamily="50" charset="-128"/>
                <a:ea typeface="メイリオ" panose="020B0604030504040204" pitchFamily="50" charset="-128"/>
              </a:rPr>
              <a:t>２３</a:t>
            </a:r>
            <a:r>
              <a:rPr lang="ja-JP" altLang="en-US" sz="1400" dirty="0">
                <a:latin typeface="メイリオ" panose="020B0604030504040204" pitchFamily="50" charset="-128"/>
                <a:ea typeface="メイリオ" panose="020B0604030504040204" pitchFamily="50" charset="-128"/>
              </a:rPr>
              <a:t>日</a:t>
            </a:r>
            <a:r>
              <a:rPr lang="en-US" altLang="ja-JP" sz="1400"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土</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１３</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００～１７：００</a:t>
            </a:r>
          </a:p>
          <a:p>
            <a:r>
              <a:rPr lang="ja-JP" altLang="en-US" sz="1400" dirty="0">
                <a:latin typeface="メイリオ" panose="020B0604030504040204" pitchFamily="50" charset="-128"/>
                <a:ea typeface="メイリオ" panose="020B0604030504040204" pitchFamily="50" charset="-128"/>
              </a:rPr>
              <a:t>場　所：市民学習情報センター</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（五所川原市字一ツ谷</a:t>
            </a:r>
            <a:r>
              <a:rPr lang="en-US" altLang="ja-JP" sz="1200" dirty="0">
                <a:latin typeface="メイリオ" panose="020B0604030504040204" pitchFamily="50" charset="-128"/>
                <a:ea typeface="メイリオ" panose="020B0604030504040204" pitchFamily="50" charset="-128"/>
              </a:rPr>
              <a:t>503−5</a:t>
            </a:r>
            <a:r>
              <a:rPr lang="ja-JP" altLang="en-US" sz="1200" dirty="0">
                <a:latin typeface="メイリオ" panose="020B0604030504040204" pitchFamily="50" charset="-128"/>
                <a:ea typeface="メイリオ" panose="020B0604030504040204" pitchFamily="50" charset="-128"/>
              </a:rPr>
              <a:t>）大教室</a:t>
            </a:r>
          </a:p>
        </p:txBody>
      </p:sp>
      <p:sp>
        <p:nvSpPr>
          <p:cNvPr id="9" name="正方形/長方形 8"/>
          <p:cNvSpPr/>
          <p:nvPr/>
        </p:nvSpPr>
        <p:spPr>
          <a:xfrm>
            <a:off x="449408" y="9116362"/>
            <a:ext cx="3686865"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テーマ「在宅医療介護連携に必要なコミュニケーションスキルの向上～専門職（関係機関・職員間）編」</a:t>
            </a:r>
          </a:p>
        </p:txBody>
      </p:sp>
      <p:sp>
        <p:nvSpPr>
          <p:cNvPr id="10" name="正方形/長方形 9"/>
          <p:cNvSpPr/>
          <p:nvPr/>
        </p:nvSpPr>
        <p:spPr>
          <a:xfrm>
            <a:off x="4207612" y="7829499"/>
            <a:ext cx="1980029" cy="400110"/>
          </a:xfrm>
          <a:prstGeom prst="rect">
            <a:avLst/>
          </a:prstGeom>
          <a:noFill/>
        </p:spPr>
        <p:txBody>
          <a:bodyPr wrap="none" lIns="91440" tIns="45720" rIns="91440" bIns="45720">
            <a:spAutoFit/>
          </a:bodyPr>
          <a:lstStyle/>
          <a:p>
            <a:pPr algn="ctr"/>
            <a:r>
              <a:rPr lang="ja-JP" altLang="en-US" sz="2000" b="1"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山田美代子先生</a:t>
            </a:r>
          </a:p>
        </p:txBody>
      </p:sp>
      <p:sp>
        <p:nvSpPr>
          <p:cNvPr id="12" name="正方形/長方形 11"/>
          <p:cNvSpPr/>
          <p:nvPr/>
        </p:nvSpPr>
        <p:spPr>
          <a:xfrm>
            <a:off x="4239597" y="8171572"/>
            <a:ext cx="3118881" cy="1015663"/>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五所川原市出身</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ご専門は、医療ソーシャルワーク、スーパービジョン、ファミリーソーシャルワーク、ケアマネジメント、人材育成等、全国各地で幅広くご活躍中です。 </a:t>
            </a:r>
          </a:p>
        </p:txBody>
      </p:sp>
      <p:sp>
        <p:nvSpPr>
          <p:cNvPr id="13" name="正方形/長方形 12"/>
          <p:cNvSpPr/>
          <p:nvPr/>
        </p:nvSpPr>
        <p:spPr>
          <a:xfrm>
            <a:off x="4239194" y="7382860"/>
            <a:ext cx="2045421" cy="461665"/>
          </a:xfrm>
          <a:prstGeom prst="rect">
            <a:avLst/>
          </a:prstGeom>
        </p:spPr>
        <p:txBody>
          <a:bodyPr wrap="square">
            <a:spAutoFit/>
          </a:bodyPr>
          <a:lstStyle/>
          <a:p>
            <a:r>
              <a:rPr lang="zh-CN" altLang="en-US" sz="1200" dirty="0">
                <a:latin typeface="メイリオ" panose="020B0604030504040204" pitchFamily="50" charset="-128"/>
                <a:ea typeface="メイリオ" panose="020B0604030504040204" pitchFamily="50" charset="-128"/>
              </a:rPr>
              <a:t>西片医療福祉研究会</a:t>
            </a:r>
          </a:p>
          <a:p>
            <a:r>
              <a:rPr lang="zh-CN" altLang="en-US" sz="1200" dirty="0">
                <a:latin typeface="メイリオ" panose="020B0604030504040204" pitchFamily="50" charset="-128"/>
                <a:ea typeface="メイリオ" panose="020B0604030504040204" pitchFamily="50" charset="-128"/>
              </a:rPr>
              <a:t>認定医療社会福祉士</a:t>
            </a:r>
          </a:p>
        </p:txBody>
      </p:sp>
      <p:sp>
        <p:nvSpPr>
          <p:cNvPr id="18" name="正方形/長方形 17"/>
          <p:cNvSpPr/>
          <p:nvPr/>
        </p:nvSpPr>
        <p:spPr>
          <a:xfrm>
            <a:off x="3160831" y="395299"/>
            <a:ext cx="3262432" cy="401007"/>
          </a:xfrm>
          <a:prstGeom prst="rect">
            <a:avLst/>
          </a:prstGeom>
        </p:spPr>
        <p:txBody>
          <a:bodyPr wrap="none">
            <a:spAutoFit/>
          </a:bodyPr>
          <a:lstStyle/>
          <a:p>
            <a:r>
              <a:rPr lang="zh-TW" altLang="en-US" dirty="0">
                <a:latin typeface="メイリオ" panose="020B0604030504040204" pitchFamily="50" charset="-128"/>
                <a:ea typeface="メイリオ" panose="020B0604030504040204" pitchFamily="50" charset="-128"/>
              </a:rPr>
              <a:t>在宅医療介護連携推進事業</a:t>
            </a:r>
          </a:p>
        </p:txBody>
      </p:sp>
      <p:pic>
        <p:nvPicPr>
          <p:cNvPr id="56" name="図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0299" y="6671879"/>
            <a:ext cx="107632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0" name="テキスト ボックス 69"/>
          <p:cNvSpPr txBox="1"/>
          <p:nvPr/>
        </p:nvSpPr>
        <p:spPr>
          <a:xfrm>
            <a:off x="832737" y="9916766"/>
            <a:ext cx="736883" cy="307777"/>
          </a:xfrm>
          <a:prstGeom prst="rect">
            <a:avLst/>
          </a:prstGeom>
          <a:noFill/>
        </p:spPr>
        <p:txBody>
          <a:bodyPr wrap="square" rtlCol="0" anchor="ctr">
            <a:spAutoFit/>
          </a:bodyPr>
          <a:lstStyle/>
          <a:p>
            <a:r>
              <a:rPr lang="ja-JP" altLang="en-US" sz="1400" spc="-150" dirty="0">
                <a:solidFill>
                  <a:schemeClr val="bg1"/>
                </a:solidFill>
                <a:latin typeface="ＤＦＧ平成明朝体W5" pitchFamily="18" charset="-128"/>
                <a:ea typeface="ＤＦＧ平成明朝体W5" pitchFamily="18" charset="-128"/>
              </a:rPr>
              <a:t>定　　員</a:t>
            </a:r>
            <a:endParaRPr lang="en-US" altLang="ja-JP" sz="1400" spc="-150" dirty="0">
              <a:solidFill>
                <a:schemeClr val="bg1"/>
              </a:solidFill>
              <a:latin typeface="ＤＦＧ平成明朝体W5" pitchFamily="18" charset="-128"/>
              <a:ea typeface="ＤＦＧ平成明朝体W5" pitchFamily="18" charset="-128"/>
            </a:endParaRPr>
          </a:p>
        </p:txBody>
      </p:sp>
      <p:sp>
        <p:nvSpPr>
          <p:cNvPr id="71" name="テキスト ボックス 70"/>
          <p:cNvSpPr txBox="1"/>
          <p:nvPr/>
        </p:nvSpPr>
        <p:spPr>
          <a:xfrm>
            <a:off x="1502946" y="9894870"/>
            <a:ext cx="720749" cy="369332"/>
          </a:xfrm>
          <a:prstGeom prst="rect">
            <a:avLst/>
          </a:prstGeom>
          <a:noFill/>
        </p:spPr>
        <p:txBody>
          <a:bodyPr wrap="square" rtlCol="0" anchor="ctr">
            <a:spAutoFit/>
          </a:bodyPr>
          <a:lstStyle/>
          <a:p>
            <a:r>
              <a:rPr lang="ja-JP" altLang="en-US" sz="1800" spc="300" dirty="0">
                <a:solidFill>
                  <a:schemeClr val="bg1"/>
                </a:solidFill>
                <a:latin typeface="ＤＦＧ平成明朝体W5" pitchFamily="18" charset="-128"/>
                <a:ea typeface="ＤＦＧ平成明朝体W5" pitchFamily="18" charset="-128"/>
              </a:rPr>
              <a:t>先着</a:t>
            </a:r>
          </a:p>
        </p:txBody>
      </p:sp>
      <p:sp>
        <p:nvSpPr>
          <p:cNvPr id="72" name="テキスト ボックス 71"/>
          <p:cNvSpPr txBox="1"/>
          <p:nvPr/>
        </p:nvSpPr>
        <p:spPr>
          <a:xfrm>
            <a:off x="2116315" y="9762693"/>
            <a:ext cx="654075" cy="523220"/>
          </a:xfrm>
          <a:prstGeom prst="rect">
            <a:avLst/>
          </a:prstGeom>
          <a:noFill/>
        </p:spPr>
        <p:txBody>
          <a:bodyPr wrap="square" rtlCol="0" anchor="ctr">
            <a:spAutoFit/>
          </a:bodyPr>
          <a:lstStyle/>
          <a:p>
            <a:r>
              <a:rPr lang="en-US" altLang="ja-JP" sz="2800" b="1" dirty="0">
                <a:solidFill>
                  <a:schemeClr val="bg1"/>
                </a:solidFill>
                <a:latin typeface="ＤＦＧ平成明朝体W5" pitchFamily="18" charset="-128"/>
                <a:ea typeface="ＤＦＧ平成明朝体W5" pitchFamily="18" charset="-128"/>
              </a:rPr>
              <a:t>50</a:t>
            </a:r>
            <a:endParaRPr lang="ja-JP" altLang="en-US" sz="2800" b="1" dirty="0">
              <a:solidFill>
                <a:schemeClr val="bg1"/>
              </a:solidFill>
              <a:latin typeface="ＤＦＧ平成明朝体W5" pitchFamily="18" charset="-128"/>
              <a:ea typeface="ＤＦＧ平成明朝体W5" pitchFamily="18" charset="-128"/>
            </a:endParaRPr>
          </a:p>
        </p:txBody>
      </p:sp>
      <p:sp>
        <p:nvSpPr>
          <p:cNvPr id="78" name="テキスト ボックス 77"/>
          <p:cNvSpPr txBox="1"/>
          <p:nvPr/>
        </p:nvSpPr>
        <p:spPr>
          <a:xfrm>
            <a:off x="2505220" y="9874389"/>
            <a:ext cx="720749" cy="369332"/>
          </a:xfrm>
          <a:prstGeom prst="rect">
            <a:avLst/>
          </a:prstGeom>
          <a:noFill/>
        </p:spPr>
        <p:txBody>
          <a:bodyPr wrap="square" rtlCol="0" anchor="ctr">
            <a:spAutoFit/>
          </a:bodyPr>
          <a:lstStyle/>
          <a:p>
            <a:r>
              <a:rPr lang="ja-JP" altLang="en-US" sz="1800" spc="300" dirty="0">
                <a:solidFill>
                  <a:schemeClr val="bg1"/>
                </a:solidFill>
                <a:latin typeface="ＤＦＧ平成明朝体W5" pitchFamily="18" charset="-128"/>
                <a:ea typeface="ＤＦＧ平成明朝体W5" pitchFamily="18" charset="-128"/>
              </a:rPr>
              <a:t>名様</a:t>
            </a:r>
          </a:p>
        </p:txBody>
      </p:sp>
    </p:spTree>
    <p:extLst>
      <p:ext uri="{BB962C8B-B14F-4D97-AF65-F5344CB8AC3E}">
        <p14:creationId xmlns:p14="http://schemas.microsoft.com/office/powerpoint/2010/main" val="307113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lIns="0" tIns="0" rIns="0" bIns="0">
        <a:spAutoFit/>
      </a:bodyPr>
      <a:lstStyle>
        <a:defPPr>
          <a:defRPr sz="3200" b="1" dirty="0" smtClean="0">
            <a:latin typeface="HGP創英角ｺﾞｼｯｸUB" panose="020B0900000000000000" pitchFamily="50" charset="-128"/>
            <a:ea typeface="HGP創英角ｺﾞｼｯｸUB" panose="020B0900000000000000" pitchFamily="50" charset="-128"/>
          </a:defRPr>
        </a:defPPr>
      </a:lstStyle>
    </a:spDef>
    <a:txDef>
      <a:spPr>
        <a:noFill/>
      </a:spPr>
      <a:bodyPr wrap="none" rtlCol="0">
        <a:spAutoFit/>
      </a:bodyPr>
      <a:lstStyle>
        <a:defPPr>
          <a:defRPr kumimoji="1" sz="3200" spc="810" dirty="0" smtClean="0">
            <a:solidFill>
              <a:schemeClr val="bg1"/>
            </a:solidFill>
            <a:latin typeface="ＤＦＧ平成明朝体W5" pitchFamily="18" charset="-128"/>
            <a:ea typeface="ＤＦＧ平成明朝体W5" pitchFamily="18" charset="-128"/>
          </a:defRPr>
        </a:defPPr>
      </a:lstStyle>
    </a:tx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Words>
  <Application>Microsoft Office PowerPoint</Application>
  <PresentationFormat>ユーザー設定</PresentationFormat>
  <Paragraphs>36</Paragraphs>
  <Slides>1</Slides>
  <Notes>0</Notes>
  <HiddenSlides>1</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ＤＦＧ平成明朝体W5</vt:lpstr>
      <vt:lpstr>HGS明朝B</vt:lpstr>
      <vt:lpstr>HG明朝B</vt:lpstr>
      <vt:lpstr>ＭＳ Ｐゴシック</vt:lpstr>
      <vt:lpstr>メイリオ</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2016-12-21T03:16:21Z</dcterms:created>
  <dcterms:modified xsi:type="dcterms:W3CDTF">2019-01-09T07:32:38Z</dcterms:modified>
</cp:coreProperties>
</file>