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sldIdLst>
    <p:sldId id="259" r:id="rId2"/>
  </p:sldIdLst>
  <p:sldSz cx="7775575" cy="10907713"/>
  <p:notesSz cx="6735763" cy="98663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51B"/>
    <a:srgbClr val="FF3B3B"/>
    <a:srgbClr val="FF5050"/>
    <a:srgbClr val="EA6B14"/>
    <a:srgbClr val="EB701D"/>
    <a:srgbClr val="A50021"/>
    <a:srgbClr val="CC0000"/>
    <a:srgbClr val="FF7C80"/>
    <a:srgbClr val="FF9999"/>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2298" y="96"/>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29"/>
          </a:xfrm>
          <a:prstGeom prst="rect">
            <a:avLst/>
          </a:prstGeom>
        </p:spPr>
        <p:txBody>
          <a:bodyPr vert="horz" lIns="90791" tIns="45396" rIns="90791" bIns="4539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5029"/>
          </a:xfrm>
          <a:prstGeom prst="rect">
            <a:avLst/>
          </a:prstGeom>
        </p:spPr>
        <p:txBody>
          <a:bodyPr vert="horz" lIns="90791" tIns="45396" rIns="90791" bIns="45396" rtlCol="0"/>
          <a:lstStyle>
            <a:lvl1pPr algn="r">
              <a:defRPr sz="1200"/>
            </a:lvl1pPr>
          </a:lstStyle>
          <a:p>
            <a:fld id="{70F99883-74AE-4A2C-81B7-5B86A08198C0}" type="datetimeFigureOut">
              <a:rPr kumimoji="1" lang="ja-JP" altLang="en-US" smtClean="0"/>
              <a:t>2019/4/19</a:t>
            </a:fld>
            <a:endParaRPr kumimoji="1" lang="ja-JP" altLang="en-US"/>
          </a:p>
        </p:txBody>
      </p:sp>
      <p:sp>
        <p:nvSpPr>
          <p:cNvPr id="4" name="スライド イメージ プレースホルダー 3"/>
          <p:cNvSpPr>
            <a:spLocks noGrp="1" noRot="1" noChangeAspect="1"/>
          </p:cNvSpPr>
          <p:nvPr>
            <p:ph type="sldImg" idx="2"/>
          </p:nvPr>
        </p:nvSpPr>
        <p:spPr>
          <a:xfrm>
            <a:off x="2181225" y="1233488"/>
            <a:ext cx="2373313" cy="3330575"/>
          </a:xfrm>
          <a:prstGeom prst="rect">
            <a:avLst/>
          </a:prstGeom>
          <a:noFill/>
          <a:ln w="12700">
            <a:solidFill>
              <a:prstClr val="black"/>
            </a:solidFill>
          </a:ln>
        </p:spPr>
        <p:txBody>
          <a:bodyPr vert="horz" lIns="90791" tIns="45396" rIns="90791" bIns="45396"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0791" tIns="45396" rIns="90791" bIns="4539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0" cy="495028"/>
          </a:xfrm>
          <a:prstGeom prst="rect">
            <a:avLst/>
          </a:prstGeom>
        </p:spPr>
        <p:txBody>
          <a:bodyPr vert="horz" lIns="90791" tIns="45396" rIns="90791" bIns="4539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0" cy="495028"/>
          </a:xfrm>
          <a:prstGeom prst="rect">
            <a:avLst/>
          </a:prstGeom>
        </p:spPr>
        <p:txBody>
          <a:bodyPr vert="horz" lIns="90791" tIns="45396" rIns="90791" bIns="45396"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158712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51728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8293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48801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14404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52150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12666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59925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3792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90209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30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t>4/19/2019</a:t>
            </a:fld>
            <a:endParaRPr 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RVER\mac-share\塚本\アスクルばらしたpng\P11 の色違い\11_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775575" cy="10807320"/>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418858" y="933281"/>
            <a:ext cx="6826591" cy="2031325"/>
          </a:xfrm>
          <a:prstGeom prst="rect">
            <a:avLst/>
          </a:prstGeom>
        </p:spPr>
        <p:txBody>
          <a:bodyPr wrap="square">
            <a:spAutoFit/>
          </a:bodyPr>
          <a:lstStyle/>
          <a:p>
            <a:r>
              <a:rPr lang="ja-JP" altLang="en-US" sz="2800" dirty="0" smtClean="0">
                <a:latin typeface="游明朝 Demibold" panose="02020600000000000000" pitchFamily="18" charset="-128"/>
                <a:ea typeface="游明朝 Demibold" panose="02020600000000000000" pitchFamily="18" charset="-128"/>
              </a:rPr>
              <a:t>　　　　　　</a:t>
            </a:r>
            <a:r>
              <a:rPr lang="ja-JP" altLang="en-US" sz="2000" dirty="0" smtClean="0">
                <a:latin typeface="游明朝 Demibold" panose="02020600000000000000" pitchFamily="18" charset="-128"/>
                <a:ea typeface="游明朝 Demibold" panose="02020600000000000000" pitchFamily="18" charset="-128"/>
              </a:rPr>
              <a:t>五所川原市の未来を創る</a:t>
            </a:r>
            <a:endParaRPr lang="en-US" altLang="ja-JP" sz="2000" dirty="0" smtClean="0">
              <a:latin typeface="游明朝 Demibold" panose="02020600000000000000" pitchFamily="18" charset="-128"/>
              <a:ea typeface="游明朝 Demibold" panose="02020600000000000000" pitchFamily="18" charset="-128"/>
            </a:endParaRPr>
          </a:p>
          <a:p>
            <a:endParaRPr lang="en-US" altLang="ja-JP" sz="1800" dirty="0">
              <a:latin typeface="游明朝 Demibold" panose="02020600000000000000" pitchFamily="18" charset="-128"/>
              <a:ea typeface="游明朝 Demibold" panose="02020600000000000000" pitchFamily="18" charset="-128"/>
            </a:endParaRPr>
          </a:p>
          <a:p>
            <a:pPr algn="dist"/>
            <a:r>
              <a:rPr lang="ja-JP" altLang="en-US" sz="4000" dirty="0" smtClean="0">
                <a:latin typeface="游明朝 Demibold" panose="02020600000000000000" pitchFamily="18" charset="-128"/>
                <a:ea typeface="游明朝 Demibold" panose="02020600000000000000" pitchFamily="18" charset="-128"/>
              </a:rPr>
              <a:t>在宅医療介護連携を担う</a:t>
            </a:r>
            <a:endParaRPr lang="en-US" altLang="ja-JP" sz="4000" dirty="0" smtClean="0">
              <a:latin typeface="游明朝 Demibold" panose="02020600000000000000" pitchFamily="18" charset="-128"/>
              <a:ea typeface="游明朝 Demibold" panose="02020600000000000000" pitchFamily="18" charset="-128"/>
            </a:endParaRPr>
          </a:p>
          <a:p>
            <a:pPr algn="dist"/>
            <a:r>
              <a:rPr lang="ja-JP" altLang="en-US" sz="4000" dirty="0" smtClean="0">
                <a:latin typeface="游明朝 Demibold" panose="02020600000000000000" pitchFamily="18" charset="-128"/>
                <a:ea typeface="游明朝 Demibold" panose="02020600000000000000" pitchFamily="18" charset="-128"/>
              </a:rPr>
              <a:t>人材育成研修</a:t>
            </a:r>
            <a:endParaRPr lang="ja-JP" altLang="en-US" sz="1600" dirty="0">
              <a:latin typeface="游明朝 Demibold" panose="02020600000000000000" pitchFamily="18" charset="-128"/>
              <a:ea typeface="游明朝 Demibold" panose="02020600000000000000" pitchFamily="18" charset="-128"/>
            </a:endParaRPr>
          </a:p>
        </p:txBody>
      </p:sp>
      <p:sp>
        <p:nvSpPr>
          <p:cNvPr id="22" name="正方形/長方形 21"/>
          <p:cNvSpPr/>
          <p:nvPr/>
        </p:nvSpPr>
        <p:spPr>
          <a:xfrm>
            <a:off x="635107" y="9433952"/>
            <a:ext cx="1543642" cy="584775"/>
          </a:xfrm>
          <a:prstGeom prst="rect">
            <a:avLst/>
          </a:prstGeom>
        </p:spPr>
        <p:txBody>
          <a:bodyPr wrap="square">
            <a:spAutoFit/>
          </a:bodyPr>
          <a:lstStyle/>
          <a:p>
            <a:pPr algn="dist"/>
            <a:endParaRPr lang="ja-JP" altLang="en-US" sz="1600" dirty="0">
              <a:solidFill>
                <a:schemeClr val="bg1"/>
              </a:solidFill>
              <a:latin typeface="小塚ゴシック Pro B" pitchFamily="34" charset="-128"/>
              <a:ea typeface="小塚ゴシック Pro B" pitchFamily="34" charset="-128"/>
            </a:endParaRPr>
          </a:p>
          <a:p>
            <a:pPr algn="dist"/>
            <a:r>
              <a:rPr lang="ja-JP" altLang="en-US" sz="1600" dirty="0">
                <a:solidFill>
                  <a:schemeClr val="bg1"/>
                </a:solidFill>
                <a:latin typeface="小塚ゴシック Pro B" pitchFamily="34" charset="-128"/>
                <a:ea typeface="小塚ゴシック Pro B" pitchFamily="34" charset="-128"/>
              </a:rPr>
              <a:t>お問い合わせ</a:t>
            </a:r>
          </a:p>
        </p:txBody>
      </p:sp>
      <p:pic>
        <p:nvPicPr>
          <p:cNvPr id="1030" name="Picture 6" descr="\\SERVER\mac-share\塚本\明日くるiga\sirowak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233" y="9705499"/>
            <a:ext cx="1597507" cy="40333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SERVER\mac-share\塚本\アスクルばらしたpng\P11 の色違い\11_box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854" y="0"/>
            <a:ext cx="1536700" cy="1350962"/>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497655" y="449763"/>
            <a:ext cx="1114408" cy="646331"/>
          </a:xfrm>
          <a:prstGeom prst="rect">
            <a:avLst/>
          </a:prstGeom>
        </p:spPr>
        <p:txBody>
          <a:bodyPr wrap="none">
            <a:spAutoFit/>
          </a:bodyPr>
          <a:lstStyle/>
          <a:p>
            <a:r>
              <a:rPr lang="en-US" altLang="ja-JP" sz="3600" b="1" i="1" dirty="0" smtClean="0">
                <a:solidFill>
                  <a:schemeClr val="bg1"/>
                </a:solidFill>
                <a:latin typeface="小塚ゴシック Pro B" pitchFamily="34" charset="-128"/>
                <a:ea typeface="小塚ゴシック Pro B" pitchFamily="34" charset="-128"/>
              </a:rPr>
              <a:t>2019</a:t>
            </a:r>
            <a:endParaRPr lang="ja-JP" altLang="en-US" sz="2400" b="1" i="1" dirty="0">
              <a:solidFill>
                <a:schemeClr val="bg1"/>
              </a:solidFill>
              <a:latin typeface="小塚ゴシック Pro B" pitchFamily="34" charset="-128"/>
              <a:ea typeface="小塚ゴシック Pro B" pitchFamily="34" charset="-128"/>
            </a:endParaRPr>
          </a:p>
        </p:txBody>
      </p:sp>
      <p:sp>
        <p:nvSpPr>
          <p:cNvPr id="28" name="正方形/長方形 27"/>
          <p:cNvSpPr/>
          <p:nvPr/>
        </p:nvSpPr>
        <p:spPr>
          <a:xfrm>
            <a:off x="937398" y="8835852"/>
            <a:ext cx="2710043" cy="738664"/>
          </a:xfrm>
          <a:prstGeom prst="rect">
            <a:avLst/>
          </a:prstGeom>
        </p:spPr>
        <p:txBody>
          <a:bodyPr wrap="square">
            <a:spAutoFit/>
          </a:bodyPr>
          <a:lstStyle/>
          <a:p>
            <a:pPr marL="285750" indent="-285750" algn="just">
              <a:spcAft>
                <a:spcPts val="0"/>
              </a:spcAft>
              <a:buFont typeface="Wingdings" panose="05000000000000000000" pitchFamily="2" charset="2"/>
              <a:buChar char="u"/>
            </a:pP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五所川原市役所</a:t>
            </a:r>
            <a:endParaRPr lang="ja-JP"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en-US" sz="1400"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1400" kern="100" dirty="0" smtClean="0">
                <a:latin typeface="Century" panose="02040604050505020304" pitchFamily="18" charset="0"/>
                <a:ea typeface="ＭＳ ゴシック" panose="020B0609070205080204" pitchFamily="49" charset="-128"/>
                <a:cs typeface="Times New Roman" panose="02020603050405020304" pitchFamily="18" charset="0"/>
              </a:rPr>
              <a:t>五所川原市</a:t>
            </a: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布屋町</a:t>
            </a:r>
            <a:r>
              <a:rPr lang="en-US" altLang="ja-JP" sz="1400" kern="100" dirty="0">
                <a:latin typeface="Century" panose="02040604050505020304" pitchFamily="18" charset="0"/>
                <a:ea typeface="ＭＳ ゴシック" panose="020B0609070205080204" pitchFamily="49" charset="-128"/>
                <a:cs typeface="Times New Roman" panose="02020603050405020304" pitchFamily="18" charset="0"/>
              </a:rPr>
              <a:t>41</a:t>
            </a: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番地</a:t>
            </a:r>
            <a:r>
              <a:rPr lang="en-US" altLang="ja-JP" sz="1400" kern="100" dirty="0">
                <a:latin typeface="Century" panose="02040604050505020304" pitchFamily="18" charset="0"/>
                <a:ea typeface="ＭＳ ゴシック" panose="020B0609070205080204" pitchFamily="49" charset="-128"/>
                <a:cs typeface="Times New Roman" panose="02020603050405020304" pitchFamily="18" charset="0"/>
              </a:rPr>
              <a:t>1</a:t>
            </a: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　　</a:t>
            </a:r>
            <a:endParaRPr lang="ja-JP"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p>
            <a:pPr indent="139700" algn="just">
              <a:spcAft>
                <a:spcPts val="0"/>
              </a:spcAft>
            </a:pPr>
            <a:r>
              <a:rPr lang="en-US" altLang="ja-JP" sz="1400" kern="100" dirty="0" smtClean="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1400" kern="100" dirty="0" smtClean="0">
                <a:latin typeface="Century" panose="02040604050505020304" pitchFamily="18" charset="0"/>
                <a:ea typeface="ＭＳ ゴシック" panose="020B0609070205080204" pitchFamily="49" charset="-128"/>
                <a:cs typeface="Times New Roman" panose="02020603050405020304" pitchFamily="18" charset="0"/>
              </a:rPr>
              <a:t>電話</a:t>
            </a: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　</a:t>
            </a:r>
            <a:r>
              <a:rPr lang="en-US" altLang="ja-JP" sz="1400" kern="100" dirty="0">
                <a:latin typeface="Century" panose="02040604050505020304" pitchFamily="18" charset="0"/>
                <a:ea typeface="ＭＳ ゴシック" panose="020B0609070205080204" pitchFamily="49" charset="-128"/>
                <a:cs typeface="Times New Roman" panose="02020603050405020304" pitchFamily="18" charset="0"/>
              </a:rPr>
              <a:t>0173-35-2111</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9" name="正方形/長方形 28"/>
          <p:cNvSpPr/>
          <p:nvPr/>
        </p:nvSpPr>
        <p:spPr>
          <a:xfrm>
            <a:off x="3643091" y="8843810"/>
            <a:ext cx="3031952" cy="738664"/>
          </a:xfrm>
          <a:prstGeom prst="rect">
            <a:avLst/>
          </a:prstGeom>
        </p:spPr>
        <p:txBody>
          <a:bodyPr wrap="square">
            <a:spAutoFit/>
          </a:bodyPr>
          <a:lstStyle/>
          <a:p>
            <a:pPr marL="285750" indent="-285750" algn="just">
              <a:spcAft>
                <a:spcPts val="0"/>
              </a:spcAft>
              <a:buFont typeface="Wingdings" panose="05000000000000000000" pitchFamily="2" charset="2"/>
              <a:buChar char="u"/>
            </a:pP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五所川原市民学習情報センター　　　</a:t>
            </a:r>
            <a:endParaRPr lang="ja-JP"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p>
            <a:pPr indent="139700" algn="just">
              <a:spcAft>
                <a:spcPts val="0"/>
              </a:spcAft>
            </a:pPr>
            <a:r>
              <a:rPr lang="ja-JP" altLang="en-US" sz="1400" kern="100" dirty="0" smtClean="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1400" kern="100" dirty="0" smtClean="0">
                <a:latin typeface="Century" panose="02040604050505020304" pitchFamily="18" charset="0"/>
                <a:ea typeface="ＭＳ ゴシック" panose="020B0609070205080204" pitchFamily="49" charset="-128"/>
                <a:cs typeface="Times New Roman" panose="02020603050405020304" pitchFamily="18" charset="0"/>
              </a:rPr>
              <a:t>五所川原市</a:t>
            </a: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字一ツ谷</a:t>
            </a:r>
            <a:r>
              <a:rPr lang="en-US" altLang="ja-JP" sz="1400" kern="100" dirty="0">
                <a:latin typeface="Century" panose="02040604050505020304" pitchFamily="18" charset="0"/>
                <a:ea typeface="ＭＳ ゴシック" panose="020B0609070205080204" pitchFamily="49" charset="-128"/>
                <a:cs typeface="Times New Roman" panose="02020603050405020304" pitchFamily="18" charset="0"/>
              </a:rPr>
              <a:t>503-5</a:t>
            </a:r>
            <a:endParaRPr lang="ja-JP"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p>
            <a:pPr indent="139700" algn="just">
              <a:spcAft>
                <a:spcPts val="0"/>
              </a:spcAft>
            </a:pPr>
            <a:r>
              <a:rPr lang="ja-JP" altLang="en-US" sz="1400" kern="100" dirty="0" smtClean="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1400" kern="100" dirty="0" smtClean="0">
                <a:latin typeface="Century" panose="02040604050505020304" pitchFamily="18" charset="0"/>
                <a:ea typeface="ＭＳ ゴシック" panose="020B0609070205080204" pitchFamily="49" charset="-128"/>
                <a:cs typeface="Times New Roman" panose="02020603050405020304" pitchFamily="18" charset="0"/>
              </a:rPr>
              <a:t>電話</a:t>
            </a: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　</a:t>
            </a:r>
            <a:r>
              <a:rPr lang="en-US" altLang="ja-JP" sz="1400" kern="100" dirty="0">
                <a:latin typeface="Century" panose="02040604050505020304" pitchFamily="18" charset="0"/>
                <a:ea typeface="ＭＳ ゴシック" panose="020B0609070205080204" pitchFamily="49" charset="-128"/>
                <a:cs typeface="Times New Roman" panose="02020603050405020304" pitchFamily="18" charset="0"/>
              </a:rPr>
              <a:t>0173-38-5115</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7" name="図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847" y="3315312"/>
            <a:ext cx="1079288" cy="1595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正方形/長方形 37"/>
          <p:cNvSpPr/>
          <p:nvPr/>
        </p:nvSpPr>
        <p:spPr>
          <a:xfrm>
            <a:off x="4221508" y="4015028"/>
            <a:ext cx="2045421" cy="461665"/>
          </a:xfrm>
          <a:prstGeom prst="rect">
            <a:avLst/>
          </a:prstGeom>
        </p:spPr>
        <p:txBody>
          <a:bodyPr wrap="square">
            <a:spAutoFit/>
          </a:bodyPr>
          <a:lstStyle/>
          <a:p>
            <a:r>
              <a:rPr lang="zh-CN" altLang="en-US" sz="1200" dirty="0">
                <a:latin typeface="メイリオ" panose="020B0604030504040204" pitchFamily="50" charset="-128"/>
                <a:ea typeface="メイリオ" panose="020B0604030504040204" pitchFamily="50" charset="-128"/>
              </a:rPr>
              <a:t>西片医療福祉研究会</a:t>
            </a:r>
          </a:p>
          <a:p>
            <a:r>
              <a:rPr lang="zh-CN" altLang="en-US" sz="1200" dirty="0">
                <a:latin typeface="メイリオ" panose="020B0604030504040204" pitchFamily="50" charset="-128"/>
                <a:ea typeface="メイリオ" panose="020B0604030504040204" pitchFamily="50" charset="-128"/>
              </a:rPr>
              <a:t>認定医療社会福祉士</a:t>
            </a:r>
          </a:p>
        </p:txBody>
      </p:sp>
      <p:sp>
        <p:nvSpPr>
          <p:cNvPr id="39" name="正方形/長方形 38"/>
          <p:cNvSpPr/>
          <p:nvPr/>
        </p:nvSpPr>
        <p:spPr>
          <a:xfrm>
            <a:off x="4109818" y="4458907"/>
            <a:ext cx="1980029" cy="400110"/>
          </a:xfrm>
          <a:prstGeom prst="rect">
            <a:avLst/>
          </a:prstGeom>
          <a:noFill/>
        </p:spPr>
        <p:txBody>
          <a:bodyPr wrap="none" lIns="91440" tIns="45720" rIns="91440" bIns="45720">
            <a:spAutoFit/>
          </a:bodyPr>
          <a:lstStyle/>
          <a:p>
            <a:pPr algn="ctr"/>
            <a:r>
              <a:rPr lang="ja-JP" altLang="en-US" sz="2000" b="1"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山田美代子先生</a:t>
            </a:r>
          </a:p>
        </p:txBody>
      </p:sp>
      <p:sp>
        <p:nvSpPr>
          <p:cNvPr id="30" name="正方形/長方形 29"/>
          <p:cNvSpPr/>
          <p:nvPr/>
        </p:nvSpPr>
        <p:spPr>
          <a:xfrm>
            <a:off x="4221508" y="3645106"/>
            <a:ext cx="646331" cy="369332"/>
          </a:xfrm>
          <a:prstGeom prst="rect">
            <a:avLst/>
          </a:prstGeom>
          <a:noFill/>
          <a:ln>
            <a:noFill/>
          </a:ln>
        </p:spPr>
        <p:txBody>
          <a:bodyPr wrap="none" lIns="91440" tIns="45720" rIns="91440" bIns="45720">
            <a:spAutoFit/>
          </a:bodyPr>
          <a:lstStyle/>
          <a:p>
            <a:pPr algn="ctr"/>
            <a:r>
              <a:rPr lang="ja-JP" altLang="en-US" sz="1800" b="0" cap="none" spc="0" dirty="0" smtClean="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講師</a:t>
            </a:r>
            <a:endParaRPr lang="ja-JP" altLang="en-US" sz="1800" b="0" cap="none" spc="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2292419" y="9588286"/>
            <a:ext cx="4534433" cy="400110"/>
          </a:xfrm>
          <a:prstGeom prst="rect">
            <a:avLst/>
          </a:prstGeom>
          <a:noFill/>
        </p:spPr>
        <p:txBody>
          <a:bodyPr wrap="square" rtlCol="0" anchor="ctr">
            <a:spAutoFit/>
          </a:bodyPr>
          <a:lstStyle/>
          <a:p>
            <a:r>
              <a:rPr lang="ja-JP" altLang="en-US" sz="2000" b="1" dirty="0">
                <a:solidFill>
                  <a:schemeClr val="bg1"/>
                </a:solidFill>
                <a:latin typeface="メイリオ" panose="020B0604030504040204" pitchFamily="50" charset="-128"/>
                <a:ea typeface="メイリオ" panose="020B0604030504040204" pitchFamily="50" charset="-128"/>
              </a:rPr>
              <a:t>五所川原市地域包括支援センター</a:t>
            </a:r>
          </a:p>
        </p:txBody>
      </p:sp>
      <p:sp>
        <p:nvSpPr>
          <p:cNvPr id="42" name="テキスト ボックス 41"/>
          <p:cNvSpPr txBox="1"/>
          <p:nvPr/>
        </p:nvSpPr>
        <p:spPr>
          <a:xfrm>
            <a:off x="2341330" y="9898299"/>
            <a:ext cx="819499" cy="369332"/>
          </a:xfrm>
          <a:prstGeom prst="rect">
            <a:avLst/>
          </a:prstGeom>
          <a:noFill/>
        </p:spPr>
        <p:txBody>
          <a:bodyPr wrap="square" rtlCol="0" anchor="ctr">
            <a:spAutoFit/>
          </a:bodyPr>
          <a:lstStyle/>
          <a:p>
            <a:r>
              <a:rPr lang="en-US" altLang="ja-JP" sz="1800" b="1" dirty="0">
                <a:solidFill>
                  <a:schemeClr val="bg1"/>
                </a:solidFill>
                <a:latin typeface="ＤＦＧ平成明朝体W5" pitchFamily="18" charset="-128"/>
                <a:ea typeface="ＤＦＧ平成明朝体W5" pitchFamily="18" charset="-128"/>
              </a:rPr>
              <a:t>TEL </a:t>
            </a:r>
            <a:r>
              <a:rPr lang="ja-JP" altLang="en-US" sz="1800" b="1" dirty="0">
                <a:solidFill>
                  <a:schemeClr val="bg1"/>
                </a:solidFill>
                <a:latin typeface="ＤＦＧ平成明朝体W5" pitchFamily="18" charset="-128"/>
                <a:ea typeface="ＤＦＧ平成明朝体W5" pitchFamily="18" charset="-128"/>
              </a:rPr>
              <a:t>：</a:t>
            </a:r>
            <a:endParaRPr lang="en-US" altLang="ja-JP" sz="1800" b="1" dirty="0">
              <a:solidFill>
                <a:schemeClr val="bg1"/>
              </a:solidFill>
              <a:latin typeface="ＤＦＧ平成明朝体W5" pitchFamily="18" charset="-128"/>
              <a:ea typeface="ＤＦＧ平成明朝体W5" pitchFamily="18" charset="-128"/>
            </a:endParaRPr>
          </a:p>
        </p:txBody>
      </p:sp>
      <p:sp>
        <p:nvSpPr>
          <p:cNvPr id="43" name="テキスト ボックス 42"/>
          <p:cNvSpPr txBox="1"/>
          <p:nvPr/>
        </p:nvSpPr>
        <p:spPr>
          <a:xfrm>
            <a:off x="2971448" y="9969954"/>
            <a:ext cx="2421171" cy="338554"/>
          </a:xfrm>
          <a:prstGeom prst="rect">
            <a:avLst/>
          </a:prstGeom>
          <a:noFill/>
        </p:spPr>
        <p:txBody>
          <a:bodyPr wrap="square" rtlCol="0" anchor="ctr">
            <a:spAutoFit/>
          </a:bodyPr>
          <a:lstStyle/>
          <a:p>
            <a:r>
              <a:rPr lang="en-US" altLang="ja-JP" sz="1600" b="1" kern="2000" spc="-150" dirty="0">
                <a:solidFill>
                  <a:schemeClr val="bg1"/>
                </a:solidFill>
                <a:latin typeface="メイリオ" panose="020B0604030504040204" pitchFamily="50" charset="-128"/>
                <a:ea typeface="メイリオ" panose="020B0604030504040204" pitchFamily="50" charset="-128"/>
              </a:rPr>
              <a:t>35</a:t>
            </a:r>
            <a:r>
              <a:rPr lang="en-US" altLang="ja-JP" sz="1600" b="1" kern="2000" spc="-150" dirty="0" smtClean="0">
                <a:solidFill>
                  <a:schemeClr val="bg1"/>
                </a:solidFill>
                <a:latin typeface="メイリオ" panose="020B0604030504040204" pitchFamily="50" charset="-128"/>
                <a:ea typeface="メイリオ" panose="020B0604030504040204" pitchFamily="50" charset="-128"/>
              </a:rPr>
              <a:t>-</a:t>
            </a:r>
            <a:r>
              <a:rPr lang="ja-JP" altLang="en-US" sz="1600" b="1" kern="2000" spc="-150" dirty="0" smtClean="0">
                <a:solidFill>
                  <a:schemeClr val="bg1"/>
                </a:solidFill>
                <a:latin typeface="メイリオ" panose="020B0604030504040204" pitchFamily="50" charset="-128"/>
                <a:ea typeface="メイリオ" panose="020B0604030504040204" pitchFamily="50" charset="-128"/>
              </a:rPr>
              <a:t>２１１１</a:t>
            </a:r>
            <a:endParaRPr lang="en-US" altLang="ja-JP" sz="1600" b="1" kern="2000" spc="-150" dirty="0">
              <a:solidFill>
                <a:schemeClr val="bg1"/>
              </a:solidFill>
              <a:latin typeface="メイリオ" panose="020B0604030504040204" pitchFamily="50" charset="-128"/>
              <a:ea typeface="メイリオ" panose="020B0604030504040204" pitchFamily="50" charset="-128"/>
            </a:endParaRPr>
          </a:p>
        </p:txBody>
      </p:sp>
      <p:sp>
        <p:nvSpPr>
          <p:cNvPr id="45" name="テキスト ボックス 44"/>
          <p:cNvSpPr txBox="1"/>
          <p:nvPr/>
        </p:nvSpPr>
        <p:spPr>
          <a:xfrm>
            <a:off x="4293814" y="9884439"/>
            <a:ext cx="819499" cy="369332"/>
          </a:xfrm>
          <a:prstGeom prst="rect">
            <a:avLst/>
          </a:prstGeom>
          <a:noFill/>
        </p:spPr>
        <p:txBody>
          <a:bodyPr wrap="square" rtlCol="0" anchor="ctr">
            <a:spAutoFit/>
          </a:bodyPr>
          <a:lstStyle/>
          <a:p>
            <a:r>
              <a:rPr lang="en-US" altLang="ja-JP" sz="1800" b="1" dirty="0" smtClean="0">
                <a:solidFill>
                  <a:schemeClr val="bg1"/>
                </a:solidFill>
                <a:latin typeface="ＤＦＧ平成明朝体W5" pitchFamily="18" charset="-128"/>
                <a:ea typeface="ＤＦＧ平成明朝体W5" pitchFamily="18" charset="-128"/>
              </a:rPr>
              <a:t>FAX</a:t>
            </a:r>
            <a:r>
              <a:rPr lang="en-US" altLang="ja-JP" sz="1800" dirty="0" smtClean="0">
                <a:solidFill>
                  <a:schemeClr val="bg1"/>
                </a:solidFill>
                <a:latin typeface="ＤＦＧ平成明朝体W5" pitchFamily="18" charset="-128"/>
                <a:ea typeface="ＤＦＧ平成明朝体W5" pitchFamily="18" charset="-128"/>
              </a:rPr>
              <a:t> </a:t>
            </a:r>
            <a:r>
              <a:rPr lang="ja-JP" altLang="en-US" sz="1800" dirty="0">
                <a:solidFill>
                  <a:schemeClr val="bg1"/>
                </a:solidFill>
                <a:latin typeface="ＤＦＧ平成明朝体W5" pitchFamily="18" charset="-128"/>
                <a:ea typeface="ＤＦＧ平成明朝体W5" pitchFamily="18" charset="-128"/>
              </a:rPr>
              <a:t>：</a:t>
            </a:r>
            <a:endParaRPr lang="en-US" altLang="ja-JP" sz="1800" dirty="0">
              <a:solidFill>
                <a:schemeClr val="bg1"/>
              </a:solidFill>
              <a:latin typeface="ＤＦＧ平成明朝体W5" pitchFamily="18" charset="-128"/>
              <a:ea typeface="ＤＦＧ平成明朝体W5" pitchFamily="18" charset="-128"/>
            </a:endParaRPr>
          </a:p>
        </p:txBody>
      </p:sp>
      <p:sp>
        <p:nvSpPr>
          <p:cNvPr id="46" name="テキスト ボックス 45"/>
          <p:cNvSpPr txBox="1"/>
          <p:nvPr/>
        </p:nvSpPr>
        <p:spPr>
          <a:xfrm>
            <a:off x="4972522" y="9907169"/>
            <a:ext cx="2421171" cy="338554"/>
          </a:xfrm>
          <a:prstGeom prst="rect">
            <a:avLst/>
          </a:prstGeom>
          <a:noFill/>
        </p:spPr>
        <p:txBody>
          <a:bodyPr wrap="square" rtlCol="0" anchor="ctr">
            <a:spAutoFit/>
          </a:bodyPr>
          <a:lstStyle/>
          <a:p>
            <a:r>
              <a:rPr lang="en-US" altLang="ja-JP" sz="1600" b="1" kern="2000" spc="-150" dirty="0">
                <a:solidFill>
                  <a:schemeClr val="bg1"/>
                </a:solidFill>
                <a:latin typeface="メイリオ" panose="020B0604030504040204" pitchFamily="50" charset="-128"/>
                <a:ea typeface="メイリオ" panose="020B0604030504040204" pitchFamily="50" charset="-128"/>
              </a:rPr>
              <a:t>3</a:t>
            </a:r>
            <a:r>
              <a:rPr lang="ja-JP" altLang="en-US" sz="1600" b="1" kern="2000" spc="-150" dirty="0">
                <a:solidFill>
                  <a:schemeClr val="bg1"/>
                </a:solidFill>
                <a:latin typeface="メイリオ" panose="020B0604030504040204" pitchFamily="50" charset="-128"/>
                <a:ea typeface="メイリオ" panose="020B0604030504040204" pitchFamily="50" charset="-128"/>
              </a:rPr>
              <a:t>４</a:t>
            </a:r>
            <a:r>
              <a:rPr lang="en-US" altLang="ja-JP" sz="1600" b="1" kern="2000" spc="-150" dirty="0">
                <a:solidFill>
                  <a:schemeClr val="bg1"/>
                </a:solidFill>
                <a:latin typeface="メイリオ" panose="020B0604030504040204" pitchFamily="50" charset="-128"/>
                <a:ea typeface="メイリオ" panose="020B0604030504040204" pitchFamily="50" charset="-128"/>
              </a:rPr>
              <a:t>-</a:t>
            </a:r>
            <a:r>
              <a:rPr lang="ja-JP" altLang="en-US" sz="1600" b="1" kern="2000" spc="-150" dirty="0">
                <a:solidFill>
                  <a:schemeClr val="bg1"/>
                </a:solidFill>
                <a:latin typeface="メイリオ" panose="020B0604030504040204" pitchFamily="50" charset="-128"/>
                <a:ea typeface="メイリオ" panose="020B0604030504040204" pitchFamily="50" charset="-128"/>
              </a:rPr>
              <a:t>１０１８</a:t>
            </a:r>
            <a:endParaRPr lang="en-US" altLang="ja-JP" sz="1600" b="1" kern="2000" spc="-150" dirty="0">
              <a:solidFill>
                <a:schemeClr val="bg1"/>
              </a:solidFill>
              <a:latin typeface="メイリオ" panose="020B0604030504040204" pitchFamily="50" charset="-128"/>
              <a:ea typeface="メイリオ" panose="020B0604030504040204" pitchFamily="50" charset="-128"/>
            </a:endParaRPr>
          </a:p>
        </p:txBody>
      </p:sp>
      <p:sp>
        <p:nvSpPr>
          <p:cNvPr id="47" name="正方形/長方形 46"/>
          <p:cNvSpPr/>
          <p:nvPr/>
        </p:nvSpPr>
        <p:spPr>
          <a:xfrm>
            <a:off x="2034355" y="361814"/>
            <a:ext cx="4544834" cy="400110"/>
          </a:xfrm>
          <a:prstGeom prst="rect">
            <a:avLst/>
          </a:prstGeom>
        </p:spPr>
        <p:txBody>
          <a:bodyPr wrap="none">
            <a:spAutoFit/>
          </a:bodyPr>
          <a:lstStyle/>
          <a:p>
            <a:r>
              <a:rPr lang="ja-JP" altLang="en-US" sz="2000" dirty="0" smtClean="0">
                <a:solidFill>
                  <a:prstClr val="black"/>
                </a:solidFill>
                <a:latin typeface="メイリオ" panose="020B0604030504040204" pitchFamily="50" charset="-128"/>
                <a:ea typeface="メイリオ" panose="020B0604030504040204" pitchFamily="50" charset="-128"/>
              </a:rPr>
              <a:t>五所川原市</a:t>
            </a:r>
            <a:r>
              <a:rPr lang="zh-TW" altLang="en-US" sz="2000" dirty="0" smtClean="0">
                <a:solidFill>
                  <a:prstClr val="black"/>
                </a:solidFill>
                <a:latin typeface="メイリオ" panose="020B0604030504040204" pitchFamily="50" charset="-128"/>
                <a:ea typeface="メイリオ" panose="020B0604030504040204" pitchFamily="50" charset="-128"/>
              </a:rPr>
              <a:t>在宅</a:t>
            </a:r>
            <a:r>
              <a:rPr lang="zh-TW" altLang="en-US" sz="2000" dirty="0">
                <a:solidFill>
                  <a:prstClr val="black"/>
                </a:solidFill>
                <a:latin typeface="メイリオ" panose="020B0604030504040204" pitchFamily="50" charset="-128"/>
                <a:ea typeface="メイリオ" panose="020B0604030504040204" pitchFamily="50" charset="-128"/>
              </a:rPr>
              <a:t>医療介護連携推進事業</a:t>
            </a:r>
          </a:p>
        </p:txBody>
      </p:sp>
      <p:sp>
        <p:nvSpPr>
          <p:cNvPr id="31" name="テキスト ボックス 30"/>
          <p:cNvSpPr txBox="1"/>
          <p:nvPr/>
        </p:nvSpPr>
        <p:spPr>
          <a:xfrm>
            <a:off x="314675" y="3456058"/>
            <a:ext cx="3907516" cy="1200329"/>
          </a:xfrm>
          <a:prstGeom prst="rect">
            <a:avLst/>
          </a:prstGeom>
          <a:noFill/>
        </p:spPr>
        <p:txBody>
          <a:bodyPr wrap="square" rtlCol="0">
            <a:spAutoFit/>
          </a:bodyPr>
          <a:lstStyle/>
          <a:p>
            <a:pPr algn="dist"/>
            <a:r>
              <a:rPr kumimoji="1" lang="ja-JP" altLang="en-US" sz="1200" dirty="0" smtClean="0">
                <a:latin typeface="メイリオ" panose="020B0604030504040204" pitchFamily="50" charset="-128"/>
                <a:ea typeface="メイリオ" panose="020B0604030504040204" pitchFamily="50" charset="-128"/>
              </a:rPr>
              <a:t>　</a:t>
            </a:r>
            <a:r>
              <a:rPr kumimoji="1" lang="en-US" altLang="ja-JP" sz="1200" dirty="0" smtClean="0">
                <a:latin typeface="メイリオ" panose="020B0604030504040204" pitchFamily="50" charset="-128"/>
                <a:ea typeface="メイリオ" panose="020B0604030504040204" pitchFamily="50" charset="-128"/>
              </a:rPr>
              <a:t>2019</a:t>
            </a:r>
            <a:r>
              <a:rPr kumimoji="1" lang="ja-JP" altLang="en-US" sz="1200" dirty="0" smtClean="0">
                <a:latin typeface="メイリオ" panose="020B0604030504040204" pitchFamily="50" charset="-128"/>
                <a:ea typeface="メイリオ" panose="020B0604030504040204" pitchFamily="50" charset="-128"/>
              </a:rPr>
              <a:t>年は、専門職に必要とされる会議の運営から対人援助に必要な知識</a:t>
            </a:r>
            <a:r>
              <a:rPr lang="ja-JP" altLang="en-US" sz="1200" dirty="0" smtClean="0">
                <a:latin typeface="メイリオ" panose="020B0604030504040204" pitchFamily="50" charset="-128"/>
                <a:ea typeface="メイリオ" panose="020B0604030504040204" pitchFamily="50" charset="-128"/>
              </a:rPr>
              <a:t>・技術の向上までシステマティックに学習できる内容となっております。引き続き、五所川原市地域包括ケアシステムを担う一員（指導者）としてご参加いただきたく宜しくお願い致します。</a:t>
            </a:r>
            <a:endParaRPr kumimoji="1" lang="ja-JP" altLang="en-US" sz="1200"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412581" y="4946648"/>
            <a:ext cx="6756554" cy="523220"/>
          </a:xfrm>
          <a:prstGeom prst="rect">
            <a:avLst/>
          </a:prstGeom>
          <a:noFill/>
        </p:spPr>
        <p:txBody>
          <a:bodyPr wrap="square">
            <a:spAutoFit/>
          </a:bodyPr>
          <a:lstStyle/>
          <a:p>
            <a:pPr indent="152400" algn="just">
              <a:spcAft>
                <a:spcPts val="0"/>
              </a:spcAft>
            </a:pP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五所川原市役所　</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2</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階会議室</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B</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C</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D</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　</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13</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00 </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17</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00</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（受付開始　</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12</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00</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a:t>
            </a:r>
            <a:endParaRPr lang="ja-JP" altLang="ja-JP" sz="11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152400" algn="just">
              <a:spcAft>
                <a:spcPts val="0"/>
              </a:spcAft>
            </a:pP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五所川原市市民学習情報センター　大教室　</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13</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00</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17</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00</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（受付開始　</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12</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a:t>
            </a:r>
            <a:r>
              <a:rPr lang="en-US" altLang="ja-JP" sz="1400" kern="100" dirty="0" smtClean="0">
                <a:latin typeface="Century" panose="02040604050505020304" pitchFamily="18" charset="0"/>
                <a:ea typeface="Meiryo UI" panose="020B0604030504040204" pitchFamily="50" charset="-128"/>
                <a:cs typeface="Times New Roman" panose="02020603050405020304" pitchFamily="18" charset="0"/>
              </a:rPr>
              <a:t>00</a:t>
            </a:r>
            <a:r>
              <a:rPr lang="ja-JP" altLang="ja-JP" sz="1400" kern="100" dirty="0" smtClean="0">
                <a:latin typeface="Century" panose="02040604050505020304" pitchFamily="18" charset="0"/>
                <a:ea typeface="Meiryo UI" panose="020B0604030504040204" pitchFamily="50" charset="-128"/>
                <a:cs typeface="Times New Roman" panose="02020603050405020304" pitchFamily="18" charset="0"/>
              </a:rPr>
              <a:t>）</a:t>
            </a: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26" name="表 25"/>
          <p:cNvGraphicFramePr>
            <a:graphicFrameLocks noGrp="1"/>
          </p:cNvGraphicFramePr>
          <p:nvPr>
            <p:extLst>
              <p:ext uri="{D42A27DB-BD31-4B8C-83A1-F6EECF244321}">
                <p14:modId xmlns:p14="http://schemas.microsoft.com/office/powerpoint/2010/main" val="580309387"/>
              </p:ext>
            </p:extLst>
          </p:nvPr>
        </p:nvGraphicFramePr>
        <p:xfrm>
          <a:off x="792161" y="5537236"/>
          <a:ext cx="6191251" cy="3244850"/>
        </p:xfrm>
        <a:graphic>
          <a:graphicData uri="http://schemas.openxmlformats.org/drawingml/2006/table">
            <a:tbl>
              <a:tblPr firstRow="1" firstCol="1" bandRow="1"/>
              <a:tblGrid>
                <a:gridCol w="327126">
                  <a:extLst>
                    <a:ext uri="{9D8B030D-6E8A-4147-A177-3AD203B41FA5}">
                      <a16:colId xmlns:a16="http://schemas.microsoft.com/office/drawing/2014/main" val="3546132311"/>
                    </a:ext>
                  </a:extLst>
                </a:gridCol>
                <a:gridCol w="508491">
                  <a:extLst>
                    <a:ext uri="{9D8B030D-6E8A-4147-A177-3AD203B41FA5}">
                      <a16:colId xmlns:a16="http://schemas.microsoft.com/office/drawing/2014/main" val="3162028873"/>
                    </a:ext>
                  </a:extLst>
                </a:gridCol>
                <a:gridCol w="422071">
                  <a:extLst>
                    <a:ext uri="{9D8B030D-6E8A-4147-A177-3AD203B41FA5}">
                      <a16:colId xmlns:a16="http://schemas.microsoft.com/office/drawing/2014/main" val="2294736000"/>
                    </a:ext>
                  </a:extLst>
                </a:gridCol>
                <a:gridCol w="540456">
                  <a:extLst>
                    <a:ext uri="{9D8B030D-6E8A-4147-A177-3AD203B41FA5}">
                      <a16:colId xmlns:a16="http://schemas.microsoft.com/office/drawing/2014/main" val="3682736906"/>
                    </a:ext>
                  </a:extLst>
                </a:gridCol>
                <a:gridCol w="2954389">
                  <a:extLst>
                    <a:ext uri="{9D8B030D-6E8A-4147-A177-3AD203B41FA5}">
                      <a16:colId xmlns:a16="http://schemas.microsoft.com/office/drawing/2014/main" val="1011743735"/>
                    </a:ext>
                  </a:extLst>
                </a:gridCol>
                <a:gridCol w="1438718">
                  <a:extLst>
                    <a:ext uri="{9D8B030D-6E8A-4147-A177-3AD203B41FA5}">
                      <a16:colId xmlns:a16="http://schemas.microsoft.com/office/drawing/2014/main" val="3297798359"/>
                    </a:ext>
                  </a:extLst>
                </a:gridCol>
              </a:tblGrid>
              <a:tr h="337185">
                <a:tc>
                  <a:txBody>
                    <a:bodyPr/>
                    <a:lstStyle/>
                    <a:p>
                      <a:pPr algn="just">
                        <a:spcAft>
                          <a:spcPts val="0"/>
                        </a:spcAft>
                      </a:pP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回数</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月</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日</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sz="12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曜日</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内　　　容</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52400" algn="just">
                        <a:spcAft>
                          <a:spcPts val="0"/>
                        </a:spcAft>
                      </a:pP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会　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00945276"/>
                  </a:ext>
                </a:extLst>
              </a:tr>
              <a:tr h="539115">
                <a:tc>
                  <a:txBody>
                    <a:bodyPr/>
                    <a:lstStyle/>
                    <a:p>
                      <a:pPr algn="ctr">
                        <a:spcAft>
                          <a:spcPts val="0"/>
                        </a:spcAft>
                      </a:pPr>
                      <a:r>
                        <a:rPr lang="ja-JP" sz="12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１</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10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5</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100" dirty="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25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b="1" kern="100">
                          <a:effectLst/>
                          <a:latin typeface="Century" panose="02040604050505020304" pitchFamily="18" charset="0"/>
                          <a:ea typeface="Meiryo UI" panose="020B0604030504040204" pitchFamily="50" charset="-128"/>
                          <a:cs typeface="Times New Roman" panose="02020603050405020304" pitchFamily="18" charset="0"/>
                        </a:rPr>
                        <a:t>土</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人材開発の理論と方法</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1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市民学習情報センター</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9975590"/>
                  </a:ext>
                </a:extLst>
              </a:tr>
              <a:tr h="467995">
                <a:tc>
                  <a:txBody>
                    <a:bodyPr/>
                    <a:lstStyle/>
                    <a:p>
                      <a:pPr algn="ctr">
                        <a:spcAft>
                          <a:spcPts val="0"/>
                        </a:spcAft>
                      </a:pPr>
                      <a:r>
                        <a:rPr lang="en-US" sz="1200" b="1" kern="10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2</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100" dirty="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7</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10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27</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ja-JP" sz="12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土</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ts val="1200"/>
                        </a:lnSpc>
                        <a:spcAft>
                          <a:spcPts val="0"/>
                        </a:spcAft>
                      </a:pPr>
                      <a:r>
                        <a:rPr lang="ja-JP" sz="1200" b="1" kern="100" dirty="0">
                          <a:effectLst/>
                          <a:latin typeface="Century" panose="02040604050505020304" pitchFamily="18" charset="0"/>
                          <a:ea typeface="Meiryo UI" panose="020B0604030504040204" pitchFamily="50" charset="-128"/>
                          <a:cs typeface="Times New Roman" panose="02020603050405020304" pitchFamily="18" charset="0"/>
                        </a:rPr>
                        <a:t>効率的効果的な会議運営の方法</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市役所会議室</a:t>
                      </a:r>
                      <a:r>
                        <a:rPr lang="en-US"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2</a:t>
                      </a: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階会議室</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5769605"/>
                  </a:ext>
                </a:extLst>
              </a:tr>
              <a:tr h="467995">
                <a:tc>
                  <a:txBody>
                    <a:bodyPr/>
                    <a:lstStyle/>
                    <a:p>
                      <a:pPr algn="ctr">
                        <a:spcAft>
                          <a:spcPts val="0"/>
                        </a:spcAft>
                      </a:pPr>
                      <a:r>
                        <a:rPr lang="en-US" sz="1200" b="1" kern="10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3</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10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10</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10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26</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ja-JP" sz="12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土</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ts val="1200"/>
                        </a:lnSpc>
                        <a:spcAft>
                          <a:spcPts val="0"/>
                        </a:spcAft>
                      </a:pPr>
                      <a:r>
                        <a:rPr lang="ja-JP" sz="12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地域における医療と介護のチームワーク</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市役所会議室</a:t>
                      </a:r>
                      <a:r>
                        <a:rPr lang="en-US"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2</a:t>
                      </a: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階会議室</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3657802"/>
                  </a:ext>
                </a:extLst>
              </a:tr>
              <a:tr h="467995">
                <a:tc>
                  <a:txBody>
                    <a:bodyPr/>
                    <a:lstStyle/>
                    <a:p>
                      <a:pPr algn="ctr">
                        <a:spcAft>
                          <a:spcPts val="0"/>
                        </a:spcAft>
                      </a:pPr>
                      <a:r>
                        <a:rPr lang="en-US" sz="1200" b="1" kern="100" dirty="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4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10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11</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10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30</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土</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ts val="1200"/>
                        </a:lnSpc>
                        <a:spcAft>
                          <a:spcPts val="0"/>
                        </a:spcAft>
                      </a:pP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看取りとグリーフケア</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市役所会議室</a:t>
                      </a:r>
                      <a:r>
                        <a:rPr lang="en-US"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2</a:t>
                      </a: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階会議室</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8431866"/>
                  </a:ext>
                </a:extLst>
              </a:tr>
              <a:tr h="467995">
                <a:tc>
                  <a:txBody>
                    <a:bodyPr/>
                    <a:lstStyle/>
                    <a:p>
                      <a:pPr algn="ctr">
                        <a:spcAft>
                          <a:spcPts val="0"/>
                        </a:spcAft>
                      </a:pPr>
                      <a:r>
                        <a:rPr lang="en-US" sz="1200" b="1" kern="10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5</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10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1</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10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25</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土</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家族支援の視点</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市役所会議室</a:t>
                      </a:r>
                      <a:r>
                        <a:rPr lang="en-US"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2</a:t>
                      </a:r>
                      <a:r>
                        <a:rPr lang="ja-JP" sz="1200" b="1" kern="10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階会議室</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9435740"/>
                  </a:ext>
                </a:extLst>
              </a:tr>
              <a:tr h="467995">
                <a:tc>
                  <a:txBody>
                    <a:bodyPr/>
                    <a:lstStyle/>
                    <a:p>
                      <a:pPr algn="ctr">
                        <a:spcAft>
                          <a:spcPts val="0"/>
                        </a:spcAft>
                      </a:pPr>
                      <a:r>
                        <a:rPr lang="en-US" sz="1200" b="1" kern="10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6</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100" dirty="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3</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100">
                          <a:solidFill>
                            <a:srgbClr val="000000"/>
                          </a:solidFill>
                          <a:effectLst/>
                          <a:latin typeface="Meiryo UI" panose="020B0604030504040204" pitchFamily="50" charset="-128"/>
                          <a:ea typeface="ＭＳ 明朝" panose="02020609040205080304" pitchFamily="17" charset="-128"/>
                          <a:cs typeface="Times New Roman" panose="02020603050405020304" pitchFamily="18" charset="0"/>
                        </a:rPr>
                        <a:t>14</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ja-JP" sz="12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土</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200"/>
                        </a:lnSpc>
                        <a:spcAft>
                          <a:spcPts val="0"/>
                        </a:spcAft>
                      </a:pPr>
                      <a:r>
                        <a:rPr lang="ja-JP" sz="12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在宅における医療と介護の意思決定支援</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1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市民学習情報センター</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2193073"/>
                  </a:ext>
                </a:extLst>
              </a:tr>
            </a:tbl>
          </a:graphicData>
        </a:graphic>
      </p:graphicFrame>
      <p:sp>
        <p:nvSpPr>
          <p:cNvPr id="24" name="テキスト ボックス 23"/>
          <p:cNvSpPr txBox="1"/>
          <p:nvPr/>
        </p:nvSpPr>
        <p:spPr>
          <a:xfrm>
            <a:off x="2761400" y="10185061"/>
            <a:ext cx="2421171" cy="338554"/>
          </a:xfrm>
          <a:prstGeom prst="rect">
            <a:avLst/>
          </a:prstGeom>
          <a:noFill/>
        </p:spPr>
        <p:txBody>
          <a:bodyPr wrap="square" rtlCol="0" anchor="ctr">
            <a:spAutoFit/>
          </a:bodyPr>
          <a:lstStyle/>
          <a:p>
            <a:r>
              <a:rPr lang="ja-JP" altLang="en-US" sz="1600" b="1" kern="2000" spc="-150" dirty="0" smtClean="0">
                <a:solidFill>
                  <a:schemeClr val="bg1"/>
                </a:solidFill>
                <a:latin typeface="メイリオ" panose="020B0604030504040204" pitchFamily="50" charset="-128"/>
                <a:ea typeface="メイリオ" panose="020B0604030504040204" pitchFamily="50" charset="-128"/>
              </a:rPr>
              <a:t>（内線　</a:t>
            </a:r>
            <a:r>
              <a:rPr lang="en-US" altLang="ja-JP" sz="1600" b="1" kern="2000" spc="-150" dirty="0" smtClean="0">
                <a:solidFill>
                  <a:schemeClr val="bg1"/>
                </a:solidFill>
                <a:latin typeface="メイリオ" panose="020B0604030504040204" pitchFamily="50" charset="-128"/>
                <a:ea typeface="メイリオ" panose="020B0604030504040204" pitchFamily="50" charset="-128"/>
              </a:rPr>
              <a:t>2461</a:t>
            </a:r>
            <a:r>
              <a:rPr lang="ja-JP" altLang="en-US" sz="1600" b="1" kern="2000" spc="-150" dirty="0" smtClean="0">
                <a:solidFill>
                  <a:schemeClr val="bg1"/>
                </a:solidFill>
                <a:latin typeface="メイリオ" panose="020B0604030504040204" pitchFamily="50" charset="-128"/>
                <a:ea typeface="メイリオ" panose="020B0604030504040204" pitchFamily="50" charset="-128"/>
              </a:rPr>
              <a:t>）</a:t>
            </a:r>
            <a:endParaRPr lang="en-US" altLang="ja-JP" sz="1600" b="1" kern="2000" spc="-15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10186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D14BBAA0-EBDA-4F80-B5E5-6A060B58EB30}" vid="{E91C9F3B-FA2D-4D28-9E30-9B6A997020B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147</Words>
  <Application>Microsoft Office PowerPoint</Application>
  <PresentationFormat>ユーザー設定</PresentationFormat>
  <Paragraphs>69</Paragraphs>
  <Slides>1</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vt:i4>
      </vt:variant>
    </vt:vector>
  </HeadingPairs>
  <TitlesOfParts>
    <vt:vector size="16" baseType="lpstr">
      <vt:lpstr>ＤＦＧ平成明朝体W5</vt:lpstr>
      <vt:lpstr>Meiryo UI</vt:lpstr>
      <vt:lpstr>ＭＳ Ｐゴシック</vt:lpstr>
      <vt:lpstr>ＭＳ ゴシック</vt:lpstr>
      <vt:lpstr>ＭＳ 明朝</vt:lpstr>
      <vt:lpstr>メイリオ</vt:lpstr>
      <vt:lpstr>小塚ゴシック Pro B</vt:lpstr>
      <vt:lpstr>游明朝 Demibold</vt:lpstr>
      <vt:lpstr>Arial</vt:lpstr>
      <vt:lpstr>Calibri</vt:lpstr>
      <vt:lpstr>Calibri Light</vt:lpstr>
      <vt:lpstr>Century</vt:lpstr>
      <vt:lpstr>Times New Roman</vt:lpstr>
      <vt:lpstr>Wingdings</vt:lpstr>
      <vt:lpstr>11</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2013-07-04T11:22:33Z</dcterms:created>
  <dcterms:modified xsi:type="dcterms:W3CDTF">2019-04-19T04:31:08Z</dcterms:modified>
</cp:coreProperties>
</file>